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900725" cy="32405638"/>
  <p:notesSz cx="7010400" cy="9296400"/>
  <p:defaultTextStyle>
    <a:defPPr>
      <a:defRPr lang="en-US"/>
    </a:defPPr>
    <a:lvl1pPr algn="l" rtl="0" fontAlgn="base">
      <a:spcBef>
        <a:spcPct val="0"/>
      </a:spcBef>
      <a:spcAft>
        <a:spcPct val="0"/>
      </a:spcAft>
      <a:defRPr sz="1900" b="1" kern="1200">
        <a:solidFill>
          <a:schemeClr val="tx1"/>
        </a:solidFill>
        <a:latin typeface="Times New Roman" pitchFamily="18" charset="0"/>
        <a:ea typeface="+mn-ea"/>
        <a:cs typeface="+mn-cs"/>
      </a:defRPr>
    </a:lvl1pPr>
    <a:lvl2pPr marL="565922" algn="l" rtl="0" fontAlgn="base">
      <a:spcBef>
        <a:spcPct val="0"/>
      </a:spcBef>
      <a:spcAft>
        <a:spcPct val="0"/>
      </a:spcAft>
      <a:defRPr sz="1900" b="1" kern="1200">
        <a:solidFill>
          <a:schemeClr val="tx1"/>
        </a:solidFill>
        <a:latin typeface="Times New Roman" pitchFamily="18" charset="0"/>
        <a:ea typeface="+mn-ea"/>
        <a:cs typeface="+mn-cs"/>
      </a:defRPr>
    </a:lvl2pPr>
    <a:lvl3pPr marL="1131844" algn="l" rtl="0" fontAlgn="base">
      <a:spcBef>
        <a:spcPct val="0"/>
      </a:spcBef>
      <a:spcAft>
        <a:spcPct val="0"/>
      </a:spcAft>
      <a:defRPr sz="1900" b="1" kern="1200">
        <a:solidFill>
          <a:schemeClr val="tx1"/>
        </a:solidFill>
        <a:latin typeface="Times New Roman" pitchFamily="18" charset="0"/>
        <a:ea typeface="+mn-ea"/>
        <a:cs typeface="+mn-cs"/>
      </a:defRPr>
    </a:lvl3pPr>
    <a:lvl4pPr marL="1697766" algn="l" rtl="0" fontAlgn="base">
      <a:spcBef>
        <a:spcPct val="0"/>
      </a:spcBef>
      <a:spcAft>
        <a:spcPct val="0"/>
      </a:spcAft>
      <a:defRPr sz="1900" b="1" kern="1200">
        <a:solidFill>
          <a:schemeClr val="tx1"/>
        </a:solidFill>
        <a:latin typeface="Times New Roman" pitchFamily="18" charset="0"/>
        <a:ea typeface="+mn-ea"/>
        <a:cs typeface="+mn-cs"/>
      </a:defRPr>
    </a:lvl4pPr>
    <a:lvl5pPr marL="2263689" algn="l" rtl="0" fontAlgn="base">
      <a:spcBef>
        <a:spcPct val="0"/>
      </a:spcBef>
      <a:spcAft>
        <a:spcPct val="0"/>
      </a:spcAft>
      <a:defRPr sz="1900" b="1" kern="1200">
        <a:solidFill>
          <a:schemeClr val="tx1"/>
        </a:solidFill>
        <a:latin typeface="Times New Roman" pitchFamily="18" charset="0"/>
        <a:ea typeface="+mn-ea"/>
        <a:cs typeface="+mn-cs"/>
      </a:defRPr>
    </a:lvl5pPr>
    <a:lvl6pPr marL="2829611" algn="l" defTabSz="1131844" rtl="0" eaLnBrk="1" latinLnBrk="0" hangingPunct="1">
      <a:defRPr sz="1900" b="1" kern="1200">
        <a:solidFill>
          <a:schemeClr val="tx1"/>
        </a:solidFill>
        <a:latin typeface="Times New Roman" pitchFamily="18" charset="0"/>
        <a:ea typeface="+mn-ea"/>
        <a:cs typeface="+mn-cs"/>
      </a:defRPr>
    </a:lvl6pPr>
    <a:lvl7pPr marL="3395533" algn="l" defTabSz="1131844" rtl="0" eaLnBrk="1" latinLnBrk="0" hangingPunct="1">
      <a:defRPr sz="1900" b="1" kern="1200">
        <a:solidFill>
          <a:schemeClr val="tx1"/>
        </a:solidFill>
        <a:latin typeface="Times New Roman" pitchFamily="18" charset="0"/>
        <a:ea typeface="+mn-ea"/>
        <a:cs typeface="+mn-cs"/>
      </a:defRPr>
    </a:lvl7pPr>
    <a:lvl8pPr marL="3961455" algn="l" defTabSz="1131844" rtl="0" eaLnBrk="1" latinLnBrk="0" hangingPunct="1">
      <a:defRPr sz="1900" b="1" kern="1200">
        <a:solidFill>
          <a:schemeClr val="tx1"/>
        </a:solidFill>
        <a:latin typeface="Times New Roman" pitchFamily="18" charset="0"/>
        <a:ea typeface="+mn-ea"/>
        <a:cs typeface="+mn-cs"/>
      </a:defRPr>
    </a:lvl8pPr>
    <a:lvl9pPr marL="4527377" algn="l" defTabSz="1131844" rtl="0" eaLnBrk="1" latinLnBrk="0" hangingPunct="1">
      <a:defRPr sz="19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7920">
          <p15:clr>
            <a:srgbClr val="A4A3A4"/>
          </p15:clr>
        </p15:guide>
        <p15:guide id="2" pos="13827">
          <p15:clr>
            <a:srgbClr val="A4A3A4"/>
          </p15:clr>
        </p15:guide>
        <p15:guide id="3" orient="horz" pos="1020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lyson Dykstra" initials="AD" lastIdx="23" clrIdx="0"/>
  <p:cmAuthor id="1" name="Cynthia Mancinelli" initials="" lastIdx="3" clrIdx="1"/>
  <p:cmAuthor id="2" name="" initials="" lastIdx="1" clrIdx="2"/>
  <p:cmAuthor id="3" name="Allyson Page" initials="AP" lastIdx="2" clrIdx="3">
    <p:extLst>
      <p:ext uri="{19B8F6BF-5375-455C-9EA6-DF929625EA0E}">
        <p15:presenceInfo xmlns:p15="http://schemas.microsoft.com/office/powerpoint/2012/main" userId="Allyson Page" providerId="None"/>
      </p:ext>
    </p:extLst>
  </p:cmAuthor>
  <p:cmAuthor id="4" name="Allyson Page" initials="AP [2]" lastIdx="1" clrIdx="4">
    <p:extLst>
      <p:ext uri="{19B8F6BF-5375-455C-9EA6-DF929625EA0E}">
        <p15:presenceInfo xmlns:p15="http://schemas.microsoft.com/office/powerpoint/2012/main" userId="S::adykstr3@uwo.ca::8e3780e2-57a2-4519-bd5c-53b46173ed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1C9E"/>
    <a:srgbClr val="3E0A5A"/>
    <a:srgbClr val="EAEAEA"/>
    <a:srgbClr val="3333CC"/>
    <a:srgbClr val="FFFF00"/>
    <a:srgbClr val="FFFFFF"/>
    <a:srgbClr val="4D4D4D"/>
    <a:srgbClr val="C40811"/>
    <a:srgbClr val="00149C"/>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75F3D7-70B3-43A5-9729-067756831786}" v="24" dt="2024-01-31T18:47:07.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7257" autoAdjust="0"/>
  </p:normalViewPr>
  <p:slideViewPr>
    <p:cSldViewPr>
      <p:cViewPr varScale="1">
        <p:scale>
          <a:sx n="18" d="100"/>
          <a:sy n="18" d="100"/>
        </p:scale>
        <p:origin x="1781" y="125"/>
      </p:cViewPr>
      <p:guideLst>
        <p:guide orient="horz" pos="7920"/>
        <p:guide pos="13827"/>
        <p:guide orient="horz" pos="102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b="0"/>
            </a:lvl1pPr>
          </a:lstStyle>
          <a:p>
            <a:pPr>
              <a:defRPr/>
            </a:pPr>
            <a:endParaRPr lang="en-US"/>
          </a:p>
        </p:txBody>
      </p:sp>
      <p:sp>
        <p:nvSpPr>
          <p:cNvPr id="30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4588" y="696913"/>
            <a:ext cx="4721225"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b="0"/>
            </a:lvl1pPr>
          </a:lstStyle>
          <a:p>
            <a:pPr>
              <a:defRPr/>
            </a:pPr>
            <a:endParaRPr lang="en-US"/>
          </a:p>
        </p:txBody>
      </p:sp>
      <p:sp>
        <p:nvSpPr>
          <p:cNvPr id="30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a:lvl1pPr>
          </a:lstStyle>
          <a:p>
            <a:pPr>
              <a:defRPr/>
            </a:pPr>
            <a:fld id="{82C8605E-BD9B-433C-8201-0BC64AC7679D}" type="slidenum">
              <a:rPr lang="en-US"/>
              <a:pPr>
                <a:defRPr/>
              </a:pPr>
              <a:t>‹#›</a:t>
            </a:fld>
            <a:endParaRPr lang="en-US"/>
          </a:p>
        </p:txBody>
      </p:sp>
    </p:spTree>
    <p:extLst>
      <p:ext uri="{BB962C8B-B14F-4D97-AF65-F5344CB8AC3E}">
        <p14:creationId xmlns:p14="http://schemas.microsoft.com/office/powerpoint/2010/main" val="691251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Times New Roman" pitchFamily="18" charset="0"/>
        <a:ea typeface="+mn-ea"/>
        <a:cs typeface="+mn-cs"/>
      </a:defRPr>
    </a:lvl1pPr>
    <a:lvl2pPr marL="565922" algn="l" rtl="0" eaLnBrk="0" fontAlgn="base" hangingPunct="0">
      <a:spcBef>
        <a:spcPct val="30000"/>
      </a:spcBef>
      <a:spcAft>
        <a:spcPct val="0"/>
      </a:spcAft>
      <a:defRPr sz="1500" kern="1200">
        <a:solidFill>
          <a:schemeClr val="tx1"/>
        </a:solidFill>
        <a:latin typeface="Times New Roman" pitchFamily="18" charset="0"/>
        <a:ea typeface="+mn-ea"/>
        <a:cs typeface="+mn-cs"/>
      </a:defRPr>
    </a:lvl2pPr>
    <a:lvl3pPr marL="1131844" algn="l" rtl="0" eaLnBrk="0" fontAlgn="base" hangingPunct="0">
      <a:spcBef>
        <a:spcPct val="30000"/>
      </a:spcBef>
      <a:spcAft>
        <a:spcPct val="0"/>
      </a:spcAft>
      <a:defRPr sz="1500" kern="1200">
        <a:solidFill>
          <a:schemeClr val="tx1"/>
        </a:solidFill>
        <a:latin typeface="Times New Roman" pitchFamily="18" charset="0"/>
        <a:ea typeface="+mn-ea"/>
        <a:cs typeface="+mn-cs"/>
      </a:defRPr>
    </a:lvl3pPr>
    <a:lvl4pPr marL="1697766" algn="l" rtl="0" eaLnBrk="0" fontAlgn="base" hangingPunct="0">
      <a:spcBef>
        <a:spcPct val="30000"/>
      </a:spcBef>
      <a:spcAft>
        <a:spcPct val="0"/>
      </a:spcAft>
      <a:defRPr sz="1500" kern="1200">
        <a:solidFill>
          <a:schemeClr val="tx1"/>
        </a:solidFill>
        <a:latin typeface="Times New Roman" pitchFamily="18" charset="0"/>
        <a:ea typeface="+mn-ea"/>
        <a:cs typeface="+mn-cs"/>
      </a:defRPr>
    </a:lvl4pPr>
    <a:lvl5pPr marL="2263689" algn="l" rtl="0" eaLnBrk="0" fontAlgn="base" hangingPunct="0">
      <a:spcBef>
        <a:spcPct val="30000"/>
      </a:spcBef>
      <a:spcAft>
        <a:spcPct val="0"/>
      </a:spcAft>
      <a:defRPr sz="1500" kern="1200">
        <a:solidFill>
          <a:schemeClr val="tx1"/>
        </a:solidFill>
        <a:latin typeface="Times New Roman" pitchFamily="18" charset="0"/>
        <a:ea typeface="+mn-ea"/>
        <a:cs typeface="+mn-cs"/>
      </a:defRPr>
    </a:lvl5pPr>
    <a:lvl6pPr marL="2829611" algn="l" defTabSz="1131844" rtl="0" eaLnBrk="1" latinLnBrk="0" hangingPunct="1">
      <a:defRPr sz="1500" kern="1200">
        <a:solidFill>
          <a:schemeClr val="tx1"/>
        </a:solidFill>
        <a:latin typeface="+mn-lt"/>
        <a:ea typeface="+mn-ea"/>
        <a:cs typeface="+mn-cs"/>
      </a:defRPr>
    </a:lvl6pPr>
    <a:lvl7pPr marL="3395533" algn="l" defTabSz="1131844" rtl="0" eaLnBrk="1" latinLnBrk="0" hangingPunct="1">
      <a:defRPr sz="1500" kern="1200">
        <a:solidFill>
          <a:schemeClr val="tx1"/>
        </a:solidFill>
        <a:latin typeface="+mn-lt"/>
        <a:ea typeface="+mn-ea"/>
        <a:cs typeface="+mn-cs"/>
      </a:defRPr>
    </a:lvl7pPr>
    <a:lvl8pPr marL="3961455" algn="l" defTabSz="1131844" rtl="0" eaLnBrk="1" latinLnBrk="0" hangingPunct="1">
      <a:defRPr sz="1500" kern="1200">
        <a:solidFill>
          <a:schemeClr val="tx1"/>
        </a:solidFill>
        <a:latin typeface="+mn-lt"/>
        <a:ea typeface="+mn-ea"/>
        <a:cs typeface="+mn-cs"/>
      </a:defRPr>
    </a:lvl8pPr>
    <a:lvl9pPr marL="4527377" algn="l" defTabSz="11318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500" b="1">
                <a:solidFill>
                  <a:schemeClr val="tx1"/>
                </a:solidFill>
                <a:latin typeface="Times New Roman" pitchFamily="18" charset="0"/>
              </a:defRPr>
            </a:lvl1pPr>
            <a:lvl2pPr marL="757066" indent="-291179" eaLnBrk="0" hangingPunct="0">
              <a:defRPr sz="1500" b="1">
                <a:solidFill>
                  <a:schemeClr val="tx1"/>
                </a:solidFill>
                <a:latin typeface="Times New Roman" pitchFamily="18" charset="0"/>
              </a:defRPr>
            </a:lvl2pPr>
            <a:lvl3pPr marL="1164717" indent="-232943" eaLnBrk="0" hangingPunct="0">
              <a:defRPr sz="1500" b="1">
                <a:solidFill>
                  <a:schemeClr val="tx1"/>
                </a:solidFill>
                <a:latin typeface="Times New Roman" pitchFamily="18" charset="0"/>
              </a:defRPr>
            </a:lvl3pPr>
            <a:lvl4pPr marL="1630604" indent="-232943" eaLnBrk="0" hangingPunct="0">
              <a:defRPr sz="1500" b="1">
                <a:solidFill>
                  <a:schemeClr val="tx1"/>
                </a:solidFill>
                <a:latin typeface="Times New Roman" pitchFamily="18" charset="0"/>
              </a:defRPr>
            </a:lvl4pPr>
            <a:lvl5pPr marL="2096491" indent="-232943" eaLnBrk="0" hangingPunct="0">
              <a:defRPr sz="1500" b="1">
                <a:solidFill>
                  <a:schemeClr val="tx1"/>
                </a:solidFill>
                <a:latin typeface="Times New Roman" pitchFamily="18" charset="0"/>
              </a:defRPr>
            </a:lvl5pPr>
            <a:lvl6pPr marL="2562377" indent="-232943" eaLnBrk="0" fontAlgn="base" hangingPunct="0">
              <a:spcBef>
                <a:spcPct val="0"/>
              </a:spcBef>
              <a:spcAft>
                <a:spcPct val="0"/>
              </a:spcAft>
              <a:defRPr sz="1500" b="1">
                <a:solidFill>
                  <a:schemeClr val="tx1"/>
                </a:solidFill>
                <a:latin typeface="Times New Roman" pitchFamily="18" charset="0"/>
              </a:defRPr>
            </a:lvl6pPr>
            <a:lvl7pPr marL="3028264" indent="-232943" eaLnBrk="0" fontAlgn="base" hangingPunct="0">
              <a:spcBef>
                <a:spcPct val="0"/>
              </a:spcBef>
              <a:spcAft>
                <a:spcPct val="0"/>
              </a:spcAft>
              <a:defRPr sz="1500" b="1">
                <a:solidFill>
                  <a:schemeClr val="tx1"/>
                </a:solidFill>
                <a:latin typeface="Times New Roman" pitchFamily="18" charset="0"/>
              </a:defRPr>
            </a:lvl7pPr>
            <a:lvl8pPr marL="3494151" indent="-232943" eaLnBrk="0" fontAlgn="base" hangingPunct="0">
              <a:spcBef>
                <a:spcPct val="0"/>
              </a:spcBef>
              <a:spcAft>
                <a:spcPct val="0"/>
              </a:spcAft>
              <a:defRPr sz="1500" b="1">
                <a:solidFill>
                  <a:schemeClr val="tx1"/>
                </a:solidFill>
                <a:latin typeface="Times New Roman" pitchFamily="18" charset="0"/>
              </a:defRPr>
            </a:lvl8pPr>
            <a:lvl9pPr marL="3960038" indent="-232943" eaLnBrk="0" fontAlgn="base" hangingPunct="0">
              <a:spcBef>
                <a:spcPct val="0"/>
              </a:spcBef>
              <a:spcAft>
                <a:spcPct val="0"/>
              </a:spcAft>
              <a:defRPr sz="1500" b="1">
                <a:solidFill>
                  <a:schemeClr val="tx1"/>
                </a:solidFill>
                <a:latin typeface="Times New Roman" pitchFamily="18" charset="0"/>
              </a:defRPr>
            </a:lvl9pPr>
          </a:lstStyle>
          <a:p>
            <a:pPr eaLnBrk="1" hangingPunct="1"/>
            <a:fld id="{765FA6CC-E3DE-4025-8B20-6A16D98D82E5}" type="slidenum">
              <a:rPr lang="en-US" altLang="en-US" sz="1200" b="0"/>
              <a:pPr eaLnBrk="1" hangingPunct="1"/>
              <a:t>1</a:t>
            </a:fld>
            <a:endParaRPr lang="en-US" altLang="en-US" sz="1200" b="0"/>
          </a:p>
        </p:txBody>
      </p:sp>
      <p:sp>
        <p:nvSpPr>
          <p:cNvPr id="4099" name="Rectangle 2"/>
          <p:cNvSpPr>
            <a:spLocks noGrp="1" noRot="1" noChangeAspect="1" noChangeArrowheads="1" noTextEdit="1"/>
          </p:cNvSpPr>
          <p:nvPr>
            <p:ph type="sldImg"/>
          </p:nvPr>
        </p:nvSpPr>
        <p:spPr>
          <a:xfrm>
            <a:off x="1144588" y="696913"/>
            <a:ext cx="4721225" cy="3486150"/>
          </a:xfrm>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2903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555" y="10067824"/>
            <a:ext cx="37315616" cy="6944066"/>
          </a:xfrm>
        </p:spPr>
        <p:txBody>
          <a:bodyPr/>
          <a:lstStyle/>
          <a:p>
            <a:r>
              <a:rPr lang="en-US"/>
              <a:t>Click to edit Master title style</a:t>
            </a:r>
            <a:endParaRPr lang="en-CA"/>
          </a:p>
        </p:txBody>
      </p:sp>
      <p:sp>
        <p:nvSpPr>
          <p:cNvPr id="3" name="Subtitle 2"/>
          <p:cNvSpPr>
            <a:spLocks noGrp="1"/>
          </p:cNvSpPr>
          <p:nvPr>
            <p:ph type="subTitle" idx="1"/>
          </p:nvPr>
        </p:nvSpPr>
        <p:spPr>
          <a:xfrm>
            <a:off x="6585109" y="18362125"/>
            <a:ext cx="30730508" cy="8283584"/>
          </a:xfrm>
        </p:spPr>
        <p:txBody>
          <a:bodyPr/>
          <a:lstStyle>
            <a:lvl1pPr marL="0" indent="0" algn="ctr">
              <a:buNone/>
              <a:defRPr/>
            </a:lvl1pPr>
            <a:lvl2pPr marL="565922" indent="0" algn="ctr">
              <a:buNone/>
              <a:defRPr/>
            </a:lvl2pPr>
            <a:lvl3pPr marL="1131844" indent="0" algn="ctr">
              <a:buNone/>
              <a:defRPr/>
            </a:lvl3pPr>
            <a:lvl4pPr marL="1697766" indent="0" algn="ctr">
              <a:buNone/>
              <a:defRPr/>
            </a:lvl4pPr>
            <a:lvl5pPr marL="2263689" indent="0" algn="ctr">
              <a:buNone/>
              <a:defRPr/>
            </a:lvl5pPr>
            <a:lvl6pPr marL="2829611" indent="0" algn="ctr">
              <a:buNone/>
              <a:defRPr/>
            </a:lvl6pPr>
            <a:lvl7pPr marL="3395533" indent="0" algn="ctr">
              <a:buNone/>
              <a:defRPr/>
            </a:lvl7pPr>
            <a:lvl8pPr marL="3961455" indent="0" algn="ctr">
              <a:buNone/>
              <a:defRPr/>
            </a:lvl8pPr>
            <a:lvl9pPr marL="4527377"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9AB2E-6C2A-4189-9E9D-C8D43220A73F}" type="slidenum">
              <a:rPr lang="en-US"/>
              <a:pPr>
                <a:defRPr/>
              </a:pPr>
              <a:t>‹#›</a:t>
            </a:fld>
            <a:endParaRPr lang="en-US"/>
          </a:p>
        </p:txBody>
      </p:sp>
    </p:spTree>
    <p:extLst>
      <p:ext uri="{BB962C8B-B14F-4D97-AF65-F5344CB8AC3E}">
        <p14:creationId xmlns:p14="http://schemas.microsoft.com/office/powerpoint/2010/main" val="410235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C65872-0016-4249-AC3A-F976FD215A95}" type="slidenum">
              <a:rPr lang="en-US"/>
              <a:pPr>
                <a:defRPr/>
              </a:pPr>
              <a:t>‹#›</a:t>
            </a:fld>
            <a:endParaRPr lang="en-US"/>
          </a:p>
        </p:txBody>
      </p:sp>
    </p:spTree>
    <p:extLst>
      <p:ext uri="{BB962C8B-B14F-4D97-AF65-F5344CB8AC3E}">
        <p14:creationId xmlns:p14="http://schemas.microsoft.com/office/powerpoint/2010/main" val="14259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9267" y="2877288"/>
            <a:ext cx="9328904" cy="25927726"/>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3292555" y="2877288"/>
            <a:ext cx="27803793" cy="25927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9075FE-4702-4220-ADDC-527D7A867B67}" type="slidenum">
              <a:rPr lang="en-US"/>
              <a:pPr>
                <a:defRPr/>
              </a:pPr>
              <a:t>‹#›</a:t>
            </a:fld>
            <a:endParaRPr lang="en-US"/>
          </a:p>
        </p:txBody>
      </p:sp>
    </p:spTree>
    <p:extLst>
      <p:ext uri="{BB962C8B-B14F-4D97-AF65-F5344CB8AC3E}">
        <p14:creationId xmlns:p14="http://schemas.microsoft.com/office/powerpoint/2010/main" val="344105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75B555-C8BD-4267-8F8D-4EE6C48410C6}" type="slidenum">
              <a:rPr lang="en-US"/>
              <a:pPr>
                <a:defRPr/>
              </a:pPr>
              <a:t>‹#›</a:t>
            </a:fld>
            <a:endParaRPr lang="en-US"/>
          </a:p>
        </p:txBody>
      </p:sp>
    </p:spTree>
    <p:extLst>
      <p:ext uri="{BB962C8B-B14F-4D97-AF65-F5344CB8AC3E}">
        <p14:creationId xmlns:p14="http://schemas.microsoft.com/office/powerpoint/2010/main" val="331307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853" y="20824162"/>
            <a:ext cx="37315616" cy="6435048"/>
          </a:xfrm>
        </p:spPr>
        <p:txBody>
          <a:bodyPr anchor="t"/>
          <a:lstStyle>
            <a:lvl1pPr algn="l">
              <a:defRPr sz="5000" b="1" cap="all"/>
            </a:lvl1pPr>
          </a:lstStyle>
          <a:p>
            <a:r>
              <a:rPr lang="en-US"/>
              <a:t>Click to edit Master title style</a:t>
            </a:r>
            <a:endParaRPr lang="en-CA"/>
          </a:p>
        </p:txBody>
      </p:sp>
      <p:sp>
        <p:nvSpPr>
          <p:cNvPr id="3" name="Text Placeholder 2"/>
          <p:cNvSpPr>
            <a:spLocks noGrp="1"/>
          </p:cNvSpPr>
          <p:nvPr>
            <p:ph type="body" idx="1"/>
          </p:nvPr>
        </p:nvSpPr>
        <p:spPr>
          <a:xfrm>
            <a:off x="3467853" y="13735427"/>
            <a:ext cx="37315616" cy="7088734"/>
          </a:xfrm>
        </p:spPr>
        <p:txBody>
          <a:bodyPr anchor="b"/>
          <a:lstStyle>
            <a:lvl1pPr marL="0" indent="0">
              <a:buNone/>
              <a:defRPr sz="2500"/>
            </a:lvl1pPr>
            <a:lvl2pPr marL="565922" indent="0">
              <a:buNone/>
              <a:defRPr sz="2200"/>
            </a:lvl2pPr>
            <a:lvl3pPr marL="1131844" indent="0">
              <a:buNone/>
              <a:defRPr sz="2000"/>
            </a:lvl3pPr>
            <a:lvl4pPr marL="1697766" indent="0">
              <a:buNone/>
              <a:defRPr sz="1700"/>
            </a:lvl4pPr>
            <a:lvl5pPr marL="2263689" indent="0">
              <a:buNone/>
              <a:defRPr sz="1700"/>
            </a:lvl5pPr>
            <a:lvl6pPr marL="2829611" indent="0">
              <a:buNone/>
              <a:defRPr sz="1700"/>
            </a:lvl6pPr>
            <a:lvl7pPr marL="3395533" indent="0">
              <a:buNone/>
              <a:defRPr sz="1700"/>
            </a:lvl7pPr>
            <a:lvl8pPr marL="3961455" indent="0">
              <a:buNone/>
              <a:defRPr sz="1700"/>
            </a:lvl8pPr>
            <a:lvl9pPr marL="4527377" indent="0">
              <a:buNone/>
              <a:defRPr sz="17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C97E60-B60B-43B1-B344-1500AA3B01CB}" type="slidenum">
              <a:rPr lang="en-US"/>
              <a:pPr>
                <a:defRPr/>
              </a:pPr>
              <a:t>‹#›</a:t>
            </a:fld>
            <a:endParaRPr lang="en-US"/>
          </a:p>
        </p:txBody>
      </p:sp>
    </p:spTree>
    <p:extLst>
      <p:ext uri="{BB962C8B-B14F-4D97-AF65-F5344CB8AC3E}">
        <p14:creationId xmlns:p14="http://schemas.microsoft.com/office/powerpoint/2010/main" val="94082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292555" y="9357879"/>
            <a:ext cx="18566348" cy="19447133"/>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22041822" y="9357879"/>
            <a:ext cx="18566348" cy="19447133"/>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991EA3-E2BF-49AF-89EF-43B0CE93A1B3}" type="slidenum">
              <a:rPr lang="en-US"/>
              <a:pPr>
                <a:defRPr/>
              </a:pPr>
              <a:t>‹#›</a:t>
            </a:fld>
            <a:endParaRPr lang="en-US"/>
          </a:p>
        </p:txBody>
      </p:sp>
    </p:spTree>
    <p:extLst>
      <p:ext uri="{BB962C8B-B14F-4D97-AF65-F5344CB8AC3E}">
        <p14:creationId xmlns:p14="http://schemas.microsoft.com/office/powerpoint/2010/main" val="359150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5037" y="1296654"/>
            <a:ext cx="39510653" cy="540094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2195037" y="7254834"/>
            <a:ext cx="19397109" cy="3021954"/>
          </a:xfrm>
        </p:spPr>
        <p:txBody>
          <a:bodyPr anchor="b"/>
          <a:lstStyle>
            <a:lvl1pPr marL="0" indent="0">
              <a:buNone/>
              <a:defRPr sz="3000" b="1"/>
            </a:lvl1pPr>
            <a:lvl2pPr marL="565922" indent="0">
              <a:buNone/>
              <a:defRPr sz="2500" b="1"/>
            </a:lvl2pPr>
            <a:lvl3pPr marL="1131844" indent="0">
              <a:buNone/>
              <a:defRPr sz="2200" b="1"/>
            </a:lvl3pPr>
            <a:lvl4pPr marL="1697766" indent="0">
              <a:buNone/>
              <a:defRPr sz="2000" b="1"/>
            </a:lvl4pPr>
            <a:lvl5pPr marL="2263689" indent="0">
              <a:buNone/>
              <a:defRPr sz="2000" b="1"/>
            </a:lvl5pPr>
            <a:lvl6pPr marL="2829611" indent="0">
              <a:buNone/>
              <a:defRPr sz="2000" b="1"/>
            </a:lvl6pPr>
            <a:lvl7pPr marL="3395533" indent="0">
              <a:buNone/>
              <a:defRPr sz="2000" b="1"/>
            </a:lvl7pPr>
            <a:lvl8pPr marL="3961455" indent="0">
              <a:buNone/>
              <a:defRPr sz="2000" b="1"/>
            </a:lvl8pPr>
            <a:lvl9pPr marL="4527377" indent="0">
              <a:buNone/>
              <a:defRPr sz="2000" b="1"/>
            </a:lvl9pPr>
          </a:lstStyle>
          <a:p>
            <a:pPr lvl="0"/>
            <a:r>
              <a:rPr lang="en-US"/>
              <a:t>Click to edit Master text styles</a:t>
            </a:r>
          </a:p>
        </p:txBody>
      </p:sp>
      <p:sp>
        <p:nvSpPr>
          <p:cNvPr id="4" name="Content Placeholder 3"/>
          <p:cNvSpPr>
            <a:spLocks noGrp="1"/>
          </p:cNvSpPr>
          <p:nvPr>
            <p:ph sz="half" idx="2"/>
          </p:nvPr>
        </p:nvSpPr>
        <p:spPr>
          <a:xfrm>
            <a:off x="2195037" y="10276789"/>
            <a:ext cx="19397109" cy="18670213"/>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22300959" y="7254834"/>
            <a:ext cx="19404730" cy="3021954"/>
          </a:xfrm>
        </p:spPr>
        <p:txBody>
          <a:bodyPr anchor="b"/>
          <a:lstStyle>
            <a:lvl1pPr marL="0" indent="0">
              <a:buNone/>
              <a:defRPr sz="3000" b="1"/>
            </a:lvl1pPr>
            <a:lvl2pPr marL="565922" indent="0">
              <a:buNone/>
              <a:defRPr sz="2500" b="1"/>
            </a:lvl2pPr>
            <a:lvl3pPr marL="1131844" indent="0">
              <a:buNone/>
              <a:defRPr sz="2200" b="1"/>
            </a:lvl3pPr>
            <a:lvl4pPr marL="1697766" indent="0">
              <a:buNone/>
              <a:defRPr sz="2000" b="1"/>
            </a:lvl4pPr>
            <a:lvl5pPr marL="2263689" indent="0">
              <a:buNone/>
              <a:defRPr sz="2000" b="1"/>
            </a:lvl5pPr>
            <a:lvl6pPr marL="2829611" indent="0">
              <a:buNone/>
              <a:defRPr sz="2000" b="1"/>
            </a:lvl6pPr>
            <a:lvl7pPr marL="3395533" indent="0">
              <a:buNone/>
              <a:defRPr sz="2000" b="1"/>
            </a:lvl7pPr>
            <a:lvl8pPr marL="3961455" indent="0">
              <a:buNone/>
              <a:defRPr sz="2000" b="1"/>
            </a:lvl8pPr>
            <a:lvl9pPr marL="4527377" indent="0">
              <a:buNone/>
              <a:defRPr sz="2000" b="1"/>
            </a:lvl9pPr>
          </a:lstStyle>
          <a:p>
            <a:pPr lvl="0"/>
            <a:r>
              <a:rPr lang="en-US"/>
              <a:t>Click to edit Master text styles</a:t>
            </a:r>
          </a:p>
        </p:txBody>
      </p:sp>
      <p:sp>
        <p:nvSpPr>
          <p:cNvPr id="6" name="Content Placeholder 5"/>
          <p:cNvSpPr>
            <a:spLocks noGrp="1"/>
          </p:cNvSpPr>
          <p:nvPr>
            <p:ph sz="quarter" idx="4"/>
          </p:nvPr>
        </p:nvSpPr>
        <p:spPr>
          <a:xfrm>
            <a:off x="22300959" y="10276789"/>
            <a:ext cx="19404730" cy="18670213"/>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394C2C-4A63-4D3E-B565-528E8329347B}" type="slidenum">
              <a:rPr lang="en-US"/>
              <a:pPr>
                <a:defRPr/>
              </a:pPr>
              <a:t>‹#›</a:t>
            </a:fld>
            <a:endParaRPr lang="en-US"/>
          </a:p>
        </p:txBody>
      </p:sp>
    </p:spTree>
    <p:extLst>
      <p:ext uri="{BB962C8B-B14F-4D97-AF65-F5344CB8AC3E}">
        <p14:creationId xmlns:p14="http://schemas.microsoft.com/office/powerpoint/2010/main" val="115735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F75F08-D7AA-4954-ADE6-A99806107C9F}" type="slidenum">
              <a:rPr lang="en-US"/>
              <a:pPr>
                <a:defRPr/>
              </a:pPr>
              <a:t>‹#›</a:t>
            </a:fld>
            <a:endParaRPr lang="en-US"/>
          </a:p>
        </p:txBody>
      </p:sp>
    </p:spTree>
    <p:extLst>
      <p:ext uri="{BB962C8B-B14F-4D97-AF65-F5344CB8AC3E}">
        <p14:creationId xmlns:p14="http://schemas.microsoft.com/office/powerpoint/2010/main" val="412532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45B039-A20C-4660-BAEA-ACCBAB49588D}" type="slidenum">
              <a:rPr lang="en-US"/>
              <a:pPr>
                <a:defRPr/>
              </a:pPr>
              <a:t>‹#›</a:t>
            </a:fld>
            <a:endParaRPr lang="en-US"/>
          </a:p>
        </p:txBody>
      </p:sp>
    </p:spTree>
    <p:extLst>
      <p:ext uri="{BB962C8B-B14F-4D97-AF65-F5344CB8AC3E}">
        <p14:creationId xmlns:p14="http://schemas.microsoft.com/office/powerpoint/2010/main" val="128405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5036" y="1291297"/>
            <a:ext cx="14443034" cy="5489348"/>
          </a:xfrm>
        </p:spPr>
        <p:txBody>
          <a:bodyPr anchor="b"/>
          <a:lstStyle>
            <a:lvl1pPr algn="l">
              <a:defRPr sz="2500" b="1"/>
            </a:lvl1pPr>
          </a:lstStyle>
          <a:p>
            <a:r>
              <a:rPr lang="en-US"/>
              <a:t>Click to edit Master title style</a:t>
            </a:r>
            <a:endParaRPr lang="en-CA"/>
          </a:p>
        </p:txBody>
      </p:sp>
      <p:sp>
        <p:nvSpPr>
          <p:cNvPr id="3" name="Content Placeholder 2"/>
          <p:cNvSpPr>
            <a:spLocks noGrp="1"/>
          </p:cNvSpPr>
          <p:nvPr>
            <p:ph idx="1"/>
          </p:nvPr>
        </p:nvSpPr>
        <p:spPr>
          <a:xfrm>
            <a:off x="17163965" y="1291296"/>
            <a:ext cx="24541725" cy="2765570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2195036" y="6780647"/>
            <a:ext cx="14443034" cy="22166357"/>
          </a:xfrm>
        </p:spPr>
        <p:txBody>
          <a:bodyPr/>
          <a:lstStyle>
            <a:lvl1pPr marL="0" indent="0">
              <a:buNone/>
              <a:defRPr sz="1700"/>
            </a:lvl1pPr>
            <a:lvl2pPr marL="565922" indent="0">
              <a:buNone/>
              <a:defRPr sz="1500"/>
            </a:lvl2pPr>
            <a:lvl3pPr marL="1131844" indent="0">
              <a:buNone/>
              <a:defRPr sz="1200"/>
            </a:lvl3pPr>
            <a:lvl4pPr marL="1697766" indent="0">
              <a:buNone/>
              <a:defRPr sz="1100"/>
            </a:lvl4pPr>
            <a:lvl5pPr marL="2263689" indent="0">
              <a:buNone/>
              <a:defRPr sz="1100"/>
            </a:lvl5pPr>
            <a:lvl6pPr marL="2829611" indent="0">
              <a:buNone/>
              <a:defRPr sz="1100"/>
            </a:lvl6pPr>
            <a:lvl7pPr marL="3395533" indent="0">
              <a:buNone/>
              <a:defRPr sz="1100"/>
            </a:lvl7pPr>
            <a:lvl8pPr marL="3961455" indent="0">
              <a:buNone/>
              <a:defRPr sz="1100"/>
            </a:lvl8pPr>
            <a:lvl9pPr marL="4527377" indent="0">
              <a:buNone/>
              <a:defRPr sz="11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918752-E447-4C89-89F4-5077D244ABE7}" type="slidenum">
              <a:rPr lang="en-US"/>
              <a:pPr>
                <a:defRPr/>
              </a:pPr>
              <a:t>‹#›</a:t>
            </a:fld>
            <a:endParaRPr lang="en-US"/>
          </a:p>
        </p:txBody>
      </p:sp>
    </p:spTree>
    <p:extLst>
      <p:ext uri="{BB962C8B-B14F-4D97-AF65-F5344CB8AC3E}">
        <p14:creationId xmlns:p14="http://schemas.microsoft.com/office/powerpoint/2010/main" val="2528707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4848" y="22683413"/>
            <a:ext cx="26340435" cy="2679037"/>
          </a:xfrm>
        </p:spPr>
        <p:txBody>
          <a:bodyPr anchor="b"/>
          <a:lstStyle>
            <a:lvl1pPr algn="l">
              <a:defRPr sz="2500" b="1"/>
            </a:lvl1pPr>
          </a:lstStyle>
          <a:p>
            <a:r>
              <a:rPr lang="en-US"/>
              <a:t>Click to edit Master title style</a:t>
            </a:r>
            <a:endParaRPr lang="en-CA"/>
          </a:p>
        </p:txBody>
      </p:sp>
      <p:sp>
        <p:nvSpPr>
          <p:cNvPr id="3" name="Picture Placeholder 2"/>
          <p:cNvSpPr>
            <a:spLocks noGrp="1"/>
          </p:cNvSpPr>
          <p:nvPr>
            <p:ph type="pic" idx="1"/>
          </p:nvPr>
        </p:nvSpPr>
        <p:spPr>
          <a:xfrm>
            <a:off x="8604848" y="2896041"/>
            <a:ext cx="26340435" cy="19441775"/>
          </a:xfrm>
        </p:spPr>
        <p:txBody>
          <a:bodyPr/>
          <a:lstStyle>
            <a:lvl1pPr marL="0" indent="0">
              <a:buNone/>
              <a:defRPr sz="4000"/>
            </a:lvl1pPr>
            <a:lvl2pPr marL="565922" indent="0">
              <a:buNone/>
              <a:defRPr sz="3500"/>
            </a:lvl2pPr>
            <a:lvl3pPr marL="1131844" indent="0">
              <a:buNone/>
              <a:defRPr sz="3000"/>
            </a:lvl3pPr>
            <a:lvl4pPr marL="1697766" indent="0">
              <a:buNone/>
              <a:defRPr sz="2500"/>
            </a:lvl4pPr>
            <a:lvl5pPr marL="2263689" indent="0">
              <a:buNone/>
              <a:defRPr sz="2500"/>
            </a:lvl5pPr>
            <a:lvl6pPr marL="2829611" indent="0">
              <a:buNone/>
              <a:defRPr sz="2500"/>
            </a:lvl6pPr>
            <a:lvl7pPr marL="3395533" indent="0">
              <a:buNone/>
              <a:defRPr sz="2500"/>
            </a:lvl7pPr>
            <a:lvl8pPr marL="3961455" indent="0">
              <a:buNone/>
              <a:defRPr sz="2500"/>
            </a:lvl8pPr>
            <a:lvl9pPr marL="4527377" indent="0">
              <a:buNone/>
              <a:defRPr sz="2500"/>
            </a:lvl9pPr>
          </a:lstStyle>
          <a:p>
            <a:pPr lvl="0"/>
            <a:endParaRPr lang="en-CA" noProof="0"/>
          </a:p>
        </p:txBody>
      </p:sp>
      <p:sp>
        <p:nvSpPr>
          <p:cNvPr id="4" name="Text Placeholder 3"/>
          <p:cNvSpPr>
            <a:spLocks noGrp="1"/>
          </p:cNvSpPr>
          <p:nvPr>
            <p:ph type="body" sz="half" idx="2"/>
          </p:nvPr>
        </p:nvSpPr>
        <p:spPr>
          <a:xfrm>
            <a:off x="8604848" y="25362450"/>
            <a:ext cx="26340435" cy="3801554"/>
          </a:xfrm>
        </p:spPr>
        <p:txBody>
          <a:bodyPr/>
          <a:lstStyle>
            <a:lvl1pPr marL="0" indent="0">
              <a:buNone/>
              <a:defRPr sz="1700"/>
            </a:lvl1pPr>
            <a:lvl2pPr marL="565922" indent="0">
              <a:buNone/>
              <a:defRPr sz="1500"/>
            </a:lvl2pPr>
            <a:lvl3pPr marL="1131844" indent="0">
              <a:buNone/>
              <a:defRPr sz="1200"/>
            </a:lvl3pPr>
            <a:lvl4pPr marL="1697766" indent="0">
              <a:buNone/>
              <a:defRPr sz="1100"/>
            </a:lvl4pPr>
            <a:lvl5pPr marL="2263689" indent="0">
              <a:buNone/>
              <a:defRPr sz="1100"/>
            </a:lvl5pPr>
            <a:lvl6pPr marL="2829611" indent="0">
              <a:buNone/>
              <a:defRPr sz="1100"/>
            </a:lvl6pPr>
            <a:lvl7pPr marL="3395533" indent="0">
              <a:buNone/>
              <a:defRPr sz="1100"/>
            </a:lvl7pPr>
            <a:lvl8pPr marL="3961455" indent="0">
              <a:buNone/>
              <a:defRPr sz="1100"/>
            </a:lvl8pPr>
            <a:lvl9pPr marL="4527377" indent="0">
              <a:buNone/>
              <a:defRPr sz="11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8D185C-FF75-4883-B0DC-0E6AAA6F9A1A}" type="slidenum">
              <a:rPr lang="en-US"/>
              <a:pPr>
                <a:defRPr/>
              </a:pPr>
              <a:t>‹#›</a:t>
            </a:fld>
            <a:endParaRPr lang="en-US"/>
          </a:p>
        </p:txBody>
      </p:sp>
    </p:spTree>
    <p:extLst>
      <p:ext uri="{BB962C8B-B14F-4D97-AF65-F5344CB8AC3E}">
        <p14:creationId xmlns:p14="http://schemas.microsoft.com/office/powerpoint/2010/main" val="253400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92555" y="2877286"/>
            <a:ext cx="37315616" cy="5400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27529" tIns="363765" rIns="727529" bIns="363765"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3292555" y="9357879"/>
            <a:ext cx="37315616" cy="19447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27529" tIns="363765" rIns="727529" bIns="36376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3292555" y="29528353"/>
            <a:ext cx="9145984" cy="2153947"/>
          </a:xfrm>
          <a:prstGeom prst="rect">
            <a:avLst/>
          </a:prstGeom>
          <a:noFill/>
          <a:ln w="9525">
            <a:noFill/>
            <a:miter lim="800000"/>
            <a:headEnd/>
            <a:tailEnd/>
          </a:ln>
          <a:effectLst/>
        </p:spPr>
        <p:txBody>
          <a:bodyPr vert="horz" wrap="square" lIns="727529" tIns="363765" rIns="727529" bIns="363765" numCol="1" anchor="t" anchorCtr="0" compatLnSpc="1">
            <a:prstTxWarp prst="textNoShape">
              <a:avLst/>
            </a:prstTxWarp>
          </a:bodyPr>
          <a:lstStyle>
            <a:lvl1pPr>
              <a:defRPr sz="11100" b="0"/>
            </a:lvl1pPr>
          </a:lstStyle>
          <a:p>
            <a:pPr>
              <a:defRPr/>
            </a:pPr>
            <a:endParaRPr lang="en-US"/>
          </a:p>
        </p:txBody>
      </p:sp>
      <p:sp>
        <p:nvSpPr>
          <p:cNvPr id="1029" name="Rectangle 5"/>
          <p:cNvSpPr>
            <a:spLocks noGrp="1" noChangeArrowheads="1"/>
          </p:cNvSpPr>
          <p:nvPr>
            <p:ph type="ftr" sz="quarter" idx="3"/>
          </p:nvPr>
        </p:nvSpPr>
        <p:spPr bwMode="auto">
          <a:xfrm>
            <a:off x="14999415" y="29528353"/>
            <a:ext cx="13901896" cy="2153947"/>
          </a:xfrm>
          <a:prstGeom prst="rect">
            <a:avLst/>
          </a:prstGeom>
          <a:noFill/>
          <a:ln w="9525">
            <a:noFill/>
            <a:miter lim="800000"/>
            <a:headEnd/>
            <a:tailEnd/>
          </a:ln>
          <a:effectLst/>
        </p:spPr>
        <p:txBody>
          <a:bodyPr vert="horz" wrap="square" lIns="727529" tIns="363765" rIns="727529" bIns="363765" numCol="1" anchor="t" anchorCtr="0" compatLnSpc="1">
            <a:prstTxWarp prst="textNoShape">
              <a:avLst/>
            </a:prstTxWarp>
          </a:bodyPr>
          <a:lstStyle>
            <a:lvl1pPr algn="ctr">
              <a:defRPr sz="11100" b="0"/>
            </a:lvl1pPr>
          </a:lstStyle>
          <a:p>
            <a:pPr>
              <a:defRPr/>
            </a:pPr>
            <a:endParaRPr lang="en-US"/>
          </a:p>
        </p:txBody>
      </p:sp>
      <p:sp>
        <p:nvSpPr>
          <p:cNvPr id="1030" name="Rectangle 6"/>
          <p:cNvSpPr>
            <a:spLocks noGrp="1" noChangeArrowheads="1"/>
          </p:cNvSpPr>
          <p:nvPr>
            <p:ph type="sldNum" sz="quarter" idx="4"/>
          </p:nvPr>
        </p:nvSpPr>
        <p:spPr bwMode="auto">
          <a:xfrm>
            <a:off x="31462186" y="29528353"/>
            <a:ext cx="9145984" cy="2153947"/>
          </a:xfrm>
          <a:prstGeom prst="rect">
            <a:avLst/>
          </a:prstGeom>
          <a:noFill/>
          <a:ln w="9525">
            <a:noFill/>
            <a:miter lim="800000"/>
            <a:headEnd/>
            <a:tailEnd/>
          </a:ln>
          <a:effectLst/>
        </p:spPr>
        <p:txBody>
          <a:bodyPr vert="horz" wrap="square" lIns="727529" tIns="363765" rIns="727529" bIns="363765" numCol="1" anchor="t" anchorCtr="0" compatLnSpc="1">
            <a:prstTxWarp prst="textNoShape">
              <a:avLst/>
            </a:prstTxWarp>
          </a:bodyPr>
          <a:lstStyle>
            <a:lvl1pPr algn="r">
              <a:defRPr sz="11100" b="0"/>
            </a:lvl1pPr>
          </a:lstStyle>
          <a:p>
            <a:pPr>
              <a:defRPr/>
            </a:pPr>
            <a:fld id="{7509B622-6AF5-48B1-BEC9-6DBCCFEBB9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274458" rtl="0" eaLnBrk="0" fontAlgn="base" hangingPunct="0">
        <a:spcBef>
          <a:spcPct val="0"/>
        </a:spcBef>
        <a:spcAft>
          <a:spcPct val="0"/>
        </a:spcAft>
        <a:defRPr sz="34900">
          <a:solidFill>
            <a:schemeClr val="tx2"/>
          </a:solidFill>
          <a:latin typeface="+mj-lt"/>
          <a:ea typeface="+mj-ea"/>
          <a:cs typeface="+mj-cs"/>
        </a:defRPr>
      </a:lvl1pPr>
      <a:lvl2pPr algn="ctr" defTabSz="7274458" rtl="0" eaLnBrk="0" fontAlgn="base" hangingPunct="0">
        <a:spcBef>
          <a:spcPct val="0"/>
        </a:spcBef>
        <a:spcAft>
          <a:spcPct val="0"/>
        </a:spcAft>
        <a:defRPr sz="34900">
          <a:solidFill>
            <a:schemeClr val="tx2"/>
          </a:solidFill>
          <a:latin typeface="Times New Roman" pitchFamily="18" charset="0"/>
        </a:defRPr>
      </a:lvl2pPr>
      <a:lvl3pPr algn="ctr" defTabSz="7274458" rtl="0" eaLnBrk="0" fontAlgn="base" hangingPunct="0">
        <a:spcBef>
          <a:spcPct val="0"/>
        </a:spcBef>
        <a:spcAft>
          <a:spcPct val="0"/>
        </a:spcAft>
        <a:defRPr sz="34900">
          <a:solidFill>
            <a:schemeClr val="tx2"/>
          </a:solidFill>
          <a:latin typeface="Times New Roman" pitchFamily="18" charset="0"/>
        </a:defRPr>
      </a:lvl3pPr>
      <a:lvl4pPr algn="ctr" defTabSz="7274458" rtl="0" eaLnBrk="0" fontAlgn="base" hangingPunct="0">
        <a:spcBef>
          <a:spcPct val="0"/>
        </a:spcBef>
        <a:spcAft>
          <a:spcPct val="0"/>
        </a:spcAft>
        <a:defRPr sz="34900">
          <a:solidFill>
            <a:schemeClr val="tx2"/>
          </a:solidFill>
          <a:latin typeface="Times New Roman" pitchFamily="18" charset="0"/>
        </a:defRPr>
      </a:lvl4pPr>
      <a:lvl5pPr algn="ctr" defTabSz="7274458" rtl="0" eaLnBrk="0" fontAlgn="base" hangingPunct="0">
        <a:spcBef>
          <a:spcPct val="0"/>
        </a:spcBef>
        <a:spcAft>
          <a:spcPct val="0"/>
        </a:spcAft>
        <a:defRPr sz="34900">
          <a:solidFill>
            <a:schemeClr val="tx2"/>
          </a:solidFill>
          <a:latin typeface="Times New Roman" pitchFamily="18" charset="0"/>
        </a:defRPr>
      </a:lvl5pPr>
      <a:lvl6pPr marL="565922" algn="ctr" defTabSz="7274458" rtl="0" fontAlgn="base">
        <a:spcBef>
          <a:spcPct val="0"/>
        </a:spcBef>
        <a:spcAft>
          <a:spcPct val="0"/>
        </a:spcAft>
        <a:defRPr sz="34900">
          <a:solidFill>
            <a:schemeClr val="tx2"/>
          </a:solidFill>
          <a:latin typeface="Times New Roman" pitchFamily="18" charset="0"/>
        </a:defRPr>
      </a:lvl6pPr>
      <a:lvl7pPr marL="1131844" algn="ctr" defTabSz="7274458" rtl="0" fontAlgn="base">
        <a:spcBef>
          <a:spcPct val="0"/>
        </a:spcBef>
        <a:spcAft>
          <a:spcPct val="0"/>
        </a:spcAft>
        <a:defRPr sz="34900">
          <a:solidFill>
            <a:schemeClr val="tx2"/>
          </a:solidFill>
          <a:latin typeface="Times New Roman" pitchFamily="18" charset="0"/>
        </a:defRPr>
      </a:lvl7pPr>
      <a:lvl8pPr marL="1697766" algn="ctr" defTabSz="7274458" rtl="0" fontAlgn="base">
        <a:spcBef>
          <a:spcPct val="0"/>
        </a:spcBef>
        <a:spcAft>
          <a:spcPct val="0"/>
        </a:spcAft>
        <a:defRPr sz="34900">
          <a:solidFill>
            <a:schemeClr val="tx2"/>
          </a:solidFill>
          <a:latin typeface="Times New Roman" pitchFamily="18" charset="0"/>
        </a:defRPr>
      </a:lvl8pPr>
      <a:lvl9pPr marL="2263689" algn="ctr" defTabSz="7274458" rtl="0" fontAlgn="base">
        <a:spcBef>
          <a:spcPct val="0"/>
        </a:spcBef>
        <a:spcAft>
          <a:spcPct val="0"/>
        </a:spcAft>
        <a:defRPr sz="34900">
          <a:solidFill>
            <a:schemeClr val="tx2"/>
          </a:solidFill>
          <a:latin typeface="Times New Roman" pitchFamily="18" charset="0"/>
        </a:defRPr>
      </a:lvl9pPr>
    </p:titleStyle>
    <p:bodyStyle>
      <a:lvl1pPr marL="2727430" indent="-2727430" algn="l" defTabSz="7274458" rtl="0" eaLnBrk="0" fontAlgn="base" hangingPunct="0">
        <a:spcBef>
          <a:spcPct val="20000"/>
        </a:spcBef>
        <a:spcAft>
          <a:spcPct val="0"/>
        </a:spcAft>
        <a:buChar char="•"/>
        <a:defRPr sz="25500">
          <a:solidFill>
            <a:schemeClr val="tx1"/>
          </a:solidFill>
          <a:latin typeface="+mn-lt"/>
          <a:ea typeface="+mn-ea"/>
          <a:cs typeface="+mn-cs"/>
        </a:defRPr>
      </a:lvl1pPr>
      <a:lvl2pPr marL="5910743" indent="-2273514" algn="l" defTabSz="7274458" rtl="0" eaLnBrk="0" fontAlgn="base" hangingPunct="0">
        <a:spcBef>
          <a:spcPct val="20000"/>
        </a:spcBef>
        <a:spcAft>
          <a:spcPct val="0"/>
        </a:spcAft>
        <a:buChar char="–"/>
        <a:defRPr sz="22300">
          <a:solidFill>
            <a:schemeClr val="tx1"/>
          </a:solidFill>
          <a:latin typeface="+mn-lt"/>
        </a:defRPr>
      </a:lvl2pPr>
      <a:lvl3pPr marL="9094055" indent="-1819597" algn="l" defTabSz="7274458" rtl="0" eaLnBrk="0" fontAlgn="base" hangingPunct="0">
        <a:spcBef>
          <a:spcPct val="20000"/>
        </a:spcBef>
        <a:spcAft>
          <a:spcPct val="0"/>
        </a:spcAft>
        <a:buChar char="•"/>
        <a:defRPr sz="19100">
          <a:solidFill>
            <a:schemeClr val="tx1"/>
          </a:solidFill>
          <a:latin typeface="+mn-lt"/>
        </a:defRPr>
      </a:lvl3pPr>
      <a:lvl4pPr marL="12733249" indent="-1821563" algn="l" defTabSz="7274458" rtl="0" eaLnBrk="0" fontAlgn="base" hangingPunct="0">
        <a:spcBef>
          <a:spcPct val="20000"/>
        </a:spcBef>
        <a:spcAft>
          <a:spcPct val="0"/>
        </a:spcAft>
        <a:buChar char="–"/>
        <a:defRPr sz="16000">
          <a:solidFill>
            <a:schemeClr val="tx1"/>
          </a:solidFill>
          <a:latin typeface="+mn-lt"/>
        </a:defRPr>
      </a:lvl4pPr>
      <a:lvl5pPr marL="16368512" indent="-1817633" algn="l" defTabSz="7274458" rtl="0" eaLnBrk="0" fontAlgn="base" hangingPunct="0">
        <a:spcBef>
          <a:spcPct val="20000"/>
        </a:spcBef>
        <a:spcAft>
          <a:spcPct val="0"/>
        </a:spcAft>
        <a:buChar char="»"/>
        <a:defRPr sz="16000">
          <a:solidFill>
            <a:schemeClr val="tx1"/>
          </a:solidFill>
          <a:latin typeface="+mn-lt"/>
        </a:defRPr>
      </a:lvl5pPr>
      <a:lvl6pPr marL="16934435" indent="-1817633" algn="l" defTabSz="7274458" rtl="0" fontAlgn="base">
        <a:spcBef>
          <a:spcPct val="20000"/>
        </a:spcBef>
        <a:spcAft>
          <a:spcPct val="0"/>
        </a:spcAft>
        <a:buChar char="»"/>
        <a:defRPr sz="16000">
          <a:solidFill>
            <a:schemeClr val="tx1"/>
          </a:solidFill>
          <a:latin typeface="+mn-lt"/>
        </a:defRPr>
      </a:lvl6pPr>
      <a:lvl7pPr marL="17500357" indent="-1817633" algn="l" defTabSz="7274458" rtl="0" fontAlgn="base">
        <a:spcBef>
          <a:spcPct val="20000"/>
        </a:spcBef>
        <a:spcAft>
          <a:spcPct val="0"/>
        </a:spcAft>
        <a:buChar char="»"/>
        <a:defRPr sz="16000">
          <a:solidFill>
            <a:schemeClr val="tx1"/>
          </a:solidFill>
          <a:latin typeface="+mn-lt"/>
        </a:defRPr>
      </a:lvl7pPr>
      <a:lvl8pPr marL="18066279" indent="-1817633" algn="l" defTabSz="7274458" rtl="0" fontAlgn="base">
        <a:spcBef>
          <a:spcPct val="20000"/>
        </a:spcBef>
        <a:spcAft>
          <a:spcPct val="0"/>
        </a:spcAft>
        <a:buChar char="»"/>
        <a:defRPr sz="16000">
          <a:solidFill>
            <a:schemeClr val="tx1"/>
          </a:solidFill>
          <a:latin typeface="+mn-lt"/>
        </a:defRPr>
      </a:lvl8pPr>
      <a:lvl9pPr marL="18632201" indent="-1817633" algn="l" defTabSz="7274458" rtl="0" fontAlgn="base">
        <a:spcBef>
          <a:spcPct val="20000"/>
        </a:spcBef>
        <a:spcAft>
          <a:spcPct val="0"/>
        </a:spcAft>
        <a:buChar char="»"/>
        <a:defRPr sz="16000">
          <a:solidFill>
            <a:schemeClr val="tx1"/>
          </a:solidFill>
          <a:latin typeface="+mn-lt"/>
        </a:defRPr>
      </a:lvl9pPr>
    </p:bodyStyle>
    <p:otherStyle>
      <a:defPPr>
        <a:defRPr lang="en-US"/>
      </a:defPPr>
      <a:lvl1pPr marL="0" algn="l" defTabSz="1131844" rtl="0" eaLnBrk="1" latinLnBrk="0" hangingPunct="1">
        <a:defRPr sz="2200" kern="1200">
          <a:solidFill>
            <a:schemeClr val="tx1"/>
          </a:solidFill>
          <a:latin typeface="+mn-lt"/>
          <a:ea typeface="+mn-ea"/>
          <a:cs typeface="+mn-cs"/>
        </a:defRPr>
      </a:lvl1pPr>
      <a:lvl2pPr marL="565922" algn="l" defTabSz="1131844" rtl="0" eaLnBrk="1" latinLnBrk="0" hangingPunct="1">
        <a:defRPr sz="2200" kern="1200">
          <a:solidFill>
            <a:schemeClr val="tx1"/>
          </a:solidFill>
          <a:latin typeface="+mn-lt"/>
          <a:ea typeface="+mn-ea"/>
          <a:cs typeface="+mn-cs"/>
        </a:defRPr>
      </a:lvl2pPr>
      <a:lvl3pPr marL="1131844" algn="l" defTabSz="1131844" rtl="0" eaLnBrk="1" latinLnBrk="0" hangingPunct="1">
        <a:defRPr sz="2200" kern="1200">
          <a:solidFill>
            <a:schemeClr val="tx1"/>
          </a:solidFill>
          <a:latin typeface="+mn-lt"/>
          <a:ea typeface="+mn-ea"/>
          <a:cs typeface="+mn-cs"/>
        </a:defRPr>
      </a:lvl3pPr>
      <a:lvl4pPr marL="1697766" algn="l" defTabSz="1131844" rtl="0" eaLnBrk="1" latinLnBrk="0" hangingPunct="1">
        <a:defRPr sz="2200" kern="1200">
          <a:solidFill>
            <a:schemeClr val="tx1"/>
          </a:solidFill>
          <a:latin typeface="+mn-lt"/>
          <a:ea typeface="+mn-ea"/>
          <a:cs typeface="+mn-cs"/>
        </a:defRPr>
      </a:lvl4pPr>
      <a:lvl5pPr marL="2263689" algn="l" defTabSz="1131844" rtl="0" eaLnBrk="1" latinLnBrk="0" hangingPunct="1">
        <a:defRPr sz="2200" kern="1200">
          <a:solidFill>
            <a:schemeClr val="tx1"/>
          </a:solidFill>
          <a:latin typeface="+mn-lt"/>
          <a:ea typeface="+mn-ea"/>
          <a:cs typeface="+mn-cs"/>
        </a:defRPr>
      </a:lvl5pPr>
      <a:lvl6pPr marL="2829611" algn="l" defTabSz="1131844" rtl="0" eaLnBrk="1" latinLnBrk="0" hangingPunct="1">
        <a:defRPr sz="2200" kern="1200">
          <a:solidFill>
            <a:schemeClr val="tx1"/>
          </a:solidFill>
          <a:latin typeface="+mn-lt"/>
          <a:ea typeface="+mn-ea"/>
          <a:cs typeface="+mn-cs"/>
        </a:defRPr>
      </a:lvl6pPr>
      <a:lvl7pPr marL="3395533" algn="l" defTabSz="1131844" rtl="0" eaLnBrk="1" latinLnBrk="0" hangingPunct="1">
        <a:defRPr sz="2200" kern="1200">
          <a:solidFill>
            <a:schemeClr val="tx1"/>
          </a:solidFill>
          <a:latin typeface="+mn-lt"/>
          <a:ea typeface="+mn-ea"/>
          <a:cs typeface="+mn-cs"/>
        </a:defRPr>
      </a:lvl7pPr>
      <a:lvl8pPr marL="3961455" algn="l" defTabSz="1131844" rtl="0" eaLnBrk="1" latinLnBrk="0" hangingPunct="1">
        <a:defRPr sz="2200" kern="1200">
          <a:solidFill>
            <a:schemeClr val="tx1"/>
          </a:solidFill>
          <a:latin typeface="+mn-lt"/>
          <a:ea typeface="+mn-ea"/>
          <a:cs typeface="+mn-cs"/>
        </a:defRPr>
      </a:lvl8pPr>
      <a:lvl9pPr marL="4527377" algn="l" defTabSz="1131844"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hyperlink" Target="http://www.randomizer.org/"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tiff"/><Relationship Id="rId5" Type="http://schemas.openxmlformats.org/officeDocument/2006/relationships/image" Target="../media/image2.tiff"/><Relationship Id="rId4" Type="http://schemas.openxmlformats.org/officeDocument/2006/relationships/image" Target="../media/image1.png"/><Relationship Id="rId9"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 name="Rectangle 135"/>
          <p:cNvSpPr>
            <a:spLocks noChangeArrowheads="1"/>
          </p:cNvSpPr>
          <p:nvPr/>
        </p:nvSpPr>
        <p:spPr bwMode="auto">
          <a:xfrm>
            <a:off x="385762" y="505619"/>
            <a:ext cx="43129200" cy="3657600"/>
          </a:xfrm>
          <a:prstGeom prst="rect">
            <a:avLst/>
          </a:prstGeom>
          <a:solidFill>
            <a:srgbClr val="EAEAEA"/>
          </a:solidFill>
          <a:ln w="9525">
            <a:noFill/>
            <a:miter lim="800000"/>
            <a:headEnd/>
            <a:tailEnd/>
          </a:ln>
        </p:spPr>
        <p:txBody>
          <a:bodyPr wrap="none" lIns="113184" tIns="56592" rIns="113184" bIns="56592"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dirty="0"/>
          </a:p>
        </p:txBody>
      </p:sp>
      <p:sp>
        <p:nvSpPr>
          <p:cNvPr id="67" name="Rectangle 138"/>
          <p:cNvSpPr>
            <a:spLocks noChangeArrowheads="1"/>
          </p:cNvSpPr>
          <p:nvPr/>
        </p:nvSpPr>
        <p:spPr bwMode="auto">
          <a:xfrm>
            <a:off x="32363426" y="25873670"/>
            <a:ext cx="11119108" cy="6475868"/>
          </a:xfrm>
          <a:prstGeom prst="rect">
            <a:avLst/>
          </a:prstGeom>
          <a:solidFill>
            <a:srgbClr val="EAEAEA"/>
          </a:solidFill>
          <a:ln w="9525">
            <a:noFill/>
            <a:miter lim="800000"/>
            <a:headEnd/>
            <a:tailEnd/>
          </a:ln>
        </p:spPr>
        <p:txBody>
          <a:bodyPr wrap="none" lIns="113184" tIns="56592" rIns="113184" bIns="56592"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solidFill>
                <a:srgbClr val="FF0000"/>
              </a:solidFill>
            </a:endParaRPr>
          </a:p>
        </p:txBody>
      </p:sp>
      <p:sp>
        <p:nvSpPr>
          <p:cNvPr id="64" name="Rectangle 135"/>
          <p:cNvSpPr>
            <a:spLocks noChangeArrowheads="1"/>
          </p:cNvSpPr>
          <p:nvPr/>
        </p:nvSpPr>
        <p:spPr bwMode="auto">
          <a:xfrm>
            <a:off x="12628799" y="6792784"/>
            <a:ext cx="19572495" cy="10565225"/>
          </a:xfrm>
          <a:prstGeom prst="rect">
            <a:avLst/>
          </a:prstGeom>
          <a:solidFill>
            <a:srgbClr val="EAEAEA"/>
          </a:solidFill>
          <a:ln w="9525">
            <a:noFill/>
            <a:miter lim="800000"/>
            <a:headEnd/>
            <a:tailEnd/>
          </a:ln>
        </p:spPr>
        <p:txBody>
          <a:bodyPr wrap="none" lIns="113184" tIns="56592" rIns="113184" bIns="56592"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p>
        </p:txBody>
      </p:sp>
      <p:sp>
        <p:nvSpPr>
          <p:cNvPr id="50" name="Rectangle 14"/>
          <p:cNvSpPr>
            <a:spLocks/>
          </p:cNvSpPr>
          <p:nvPr/>
        </p:nvSpPr>
        <p:spPr bwMode="auto">
          <a:xfrm>
            <a:off x="398142" y="17518499"/>
            <a:ext cx="11899061" cy="1503719"/>
          </a:xfrm>
          <a:prstGeom prst="rect">
            <a:avLst/>
          </a:prstGeom>
          <a:solidFill>
            <a:srgbClr val="3E0A5A"/>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lIns="113184" tIns="56592" rIns="113184" bIns="56592"/>
          <a:lstStyle/>
          <a:p>
            <a:endParaRPr lang="en-US"/>
          </a:p>
        </p:txBody>
      </p:sp>
      <p:sp>
        <p:nvSpPr>
          <p:cNvPr id="1033" name="Rectangle 138"/>
          <p:cNvSpPr>
            <a:spLocks noChangeArrowheads="1"/>
          </p:cNvSpPr>
          <p:nvPr/>
        </p:nvSpPr>
        <p:spPr bwMode="auto">
          <a:xfrm>
            <a:off x="32354543" y="6792784"/>
            <a:ext cx="11125200" cy="17239946"/>
          </a:xfrm>
          <a:prstGeom prst="rect">
            <a:avLst/>
          </a:prstGeom>
          <a:solidFill>
            <a:srgbClr val="EAEAEA"/>
          </a:solidFill>
          <a:ln w="9525">
            <a:noFill/>
            <a:miter lim="800000"/>
            <a:headEnd/>
            <a:tailEnd/>
          </a:ln>
        </p:spPr>
        <p:txBody>
          <a:bodyPr wrap="none" lIns="113184" tIns="56592" rIns="113184" bIns="56592"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p>
        </p:txBody>
      </p:sp>
      <p:sp>
        <p:nvSpPr>
          <p:cNvPr id="1045" name="Rectangle 109"/>
          <p:cNvSpPr>
            <a:spLocks noChangeArrowheads="1"/>
          </p:cNvSpPr>
          <p:nvPr/>
        </p:nvSpPr>
        <p:spPr bwMode="auto">
          <a:xfrm>
            <a:off x="21018617" y="16034041"/>
            <a:ext cx="246919" cy="300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292" tIns="34646" rIns="69292" bIns="34646">
            <a:spAutoFit/>
          </a:bodyPr>
          <a:lstStyle>
            <a:lvl1pPr defTabSz="560388" eaLnBrk="0" hangingPunct="0">
              <a:defRPr sz="1500" b="1">
                <a:solidFill>
                  <a:schemeClr val="tx1"/>
                </a:solidFill>
                <a:latin typeface="Times New Roman" pitchFamily="18" charset="0"/>
              </a:defRPr>
            </a:lvl1pPr>
            <a:lvl2pPr marL="742950" indent="-285750" defTabSz="560388" eaLnBrk="0" hangingPunct="0">
              <a:defRPr sz="1500" b="1">
                <a:solidFill>
                  <a:schemeClr val="tx1"/>
                </a:solidFill>
                <a:latin typeface="Times New Roman" pitchFamily="18" charset="0"/>
              </a:defRPr>
            </a:lvl2pPr>
            <a:lvl3pPr marL="1143000" indent="-228600" defTabSz="560388" eaLnBrk="0" hangingPunct="0">
              <a:defRPr sz="1500" b="1">
                <a:solidFill>
                  <a:schemeClr val="tx1"/>
                </a:solidFill>
                <a:latin typeface="Times New Roman" pitchFamily="18" charset="0"/>
              </a:defRPr>
            </a:lvl3pPr>
            <a:lvl4pPr marL="1600200" indent="-228600" defTabSz="560388" eaLnBrk="0" hangingPunct="0">
              <a:defRPr sz="1500" b="1">
                <a:solidFill>
                  <a:schemeClr val="tx1"/>
                </a:solidFill>
                <a:latin typeface="Times New Roman" pitchFamily="18" charset="0"/>
              </a:defRPr>
            </a:lvl4pPr>
            <a:lvl5pPr marL="2057400" indent="-228600" defTabSz="560388" eaLnBrk="0" hangingPunct="0">
              <a:defRPr sz="1500" b="1">
                <a:solidFill>
                  <a:schemeClr val="tx1"/>
                </a:solidFill>
                <a:latin typeface="Times New Roman" pitchFamily="18" charset="0"/>
              </a:defRPr>
            </a:lvl5pPr>
            <a:lvl6pPr marL="2514600" indent="-228600" defTabSz="560388" eaLnBrk="0" fontAlgn="base" hangingPunct="0">
              <a:spcBef>
                <a:spcPct val="0"/>
              </a:spcBef>
              <a:spcAft>
                <a:spcPct val="0"/>
              </a:spcAft>
              <a:defRPr sz="1500" b="1">
                <a:solidFill>
                  <a:schemeClr val="tx1"/>
                </a:solidFill>
                <a:latin typeface="Times New Roman" pitchFamily="18" charset="0"/>
              </a:defRPr>
            </a:lvl6pPr>
            <a:lvl7pPr marL="2971800" indent="-228600" defTabSz="560388" eaLnBrk="0" fontAlgn="base" hangingPunct="0">
              <a:spcBef>
                <a:spcPct val="0"/>
              </a:spcBef>
              <a:spcAft>
                <a:spcPct val="0"/>
              </a:spcAft>
              <a:defRPr sz="1500" b="1">
                <a:solidFill>
                  <a:schemeClr val="tx1"/>
                </a:solidFill>
                <a:latin typeface="Times New Roman" pitchFamily="18" charset="0"/>
              </a:defRPr>
            </a:lvl7pPr>
            <a:lvl8pPr marL="3429000" indent="-228600" defTabSz="560388" eaLnBrk="0" fontAlgn="base" hangingPunct="0">
              <a:spcBef>
                <a:spcPct val="0"/>
              </a:spcBef>
              <a:spcAft>
                <a:spcPct val="0"/>
              </a:spcAft>
              <a:defRPr sz="1500" b="1">
                <a:solidFill>
                  <a:schemeClr val="tx1"/>
                </a:solidFill>
                <a:latin typeface="Times New Roman" pitchFamily="18" charset="0"/>
              </a:defRPr>
            </a:lvl8pPr>
            <a:lvl9pPr marL="3886200" indent="-228600" defTabSz="560388" eaLnBrk="0" fontAlgn="base" hangingPunct="0">
              <a:spcBef>
                <a:spcPct val="0"/>
              </a:spcBef>
              <a:spcAft>
                <a:spcPct val="0"/>
              </a:spcAft>
              <a:defRPr sz="1500" b="1">
                <a:solidFill>
                  <a:schemeClr val="tx1"/>
                </a:solidFill>
                <a:latin typeface="Times New Roman" pitchFamily="18" charset="0"/>
              </a:defRPr>
            </a:lvl9pPr>
          </a:lstStyle>
          <a:p>
            <a:pPr eaLnBrk="1" hangingPunct="1"/>
            <a:r>
              <a:rPr lang="en-US" altLang="en-US">
                <a:solidFill>
                  <a:srgbClr val="DDDDDD"/>
                </a:solidFill>
                <a:latin typeface="Arial" charset="0"/>
              </a:rPr>
              <a:t>1</a:t>
            </a:r>
            <a:endParaRPr lang="en-CA" altLang="en-US">
              <a:solidFill>
                <a:srgbClr val="DDDDDD"/>
              </a:solidFill>
              <a:latin typeface="Arial" charset="0"/>
            </a:endParaRPr>
          </a:p>
        </p:txBody>
      </p:sp>
      <p:sp>
        <p:nvSpPr>
          <p:cNvPr id="1052" name="Rectangle 3"/>
          <p:cNvSpPr>
            <a:spLocks noChangeArrowheads="1"/>
          </p:cNvSpPr>
          <p:nvPr/>
        </p:nvSpPr>
        <p:spPr bwMode="auto">
          <a:xfrm>
            <a:off x="1" y="14128141"/>
            <a:ext cx="228579" cy="345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13184" tIns="56592" rIns="113184" bIns="56592" anchor="ctr">
            <a:spAutoFit/>
          </a:bodyP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p>
        </p:txBody>
      </p:sp>
      <p:sp>
        <p:nvSpPr>
          <p:cNvPr id="1053" name="Rectangle 5"/>
          <p:cNvSpPr>
            <a:spLocks noChangeArrowheads="1"/>
          </p:cNvSpPr>
          <p:nvPr/>
        </p:nvSpPr>
        <p:spPr bwMode="auto">
          <a:xfrm>
            <a:off x="1" y="14171006"/>
            <a:ext cx="228579" cy="345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13184" tIns="56592" rIns="113184" bIns="56592" anchor="ctr">
            <a:spAutoFit/>
          </a:bodyP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p>
        </p:txBody>
      </p:sp>
      <p:sp>
        <p:nvSpPr>
          <p:cNvPr id="1054" name="Rectangle 7"/>
          <p:cNvSpPr>
            <a:spLocks noChangeArrowheads="1"/>
          </p:cNvSpPr>
          <p:nvPr/>
        </p:nvSpPr>
        <p:spPr bwMode="auto">
          <a:xfrm>
            <a:off x="1" y="11658069"/>
            <a:ext cx="228579" cy="345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13184" tIns="56592" rIns="113184" bIns="56592" anchor="ctr">
            <a:spAutoFit/>
          </a:bodyP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a:p>
        </p:txBody>
      </p:sp>
      <p:sp>
        <p:nvSpPr>
          <p:cNvPr id="47" name="Rectangle 14"/>
          <p:cNvSpPr>
            <a:spLocks/>
          </p:cNvSpPr>
          <p:nvPr/>
        </p:nvSpPr>
        <p:spPr bwMode="auto">
          <a:xfrm>
            <a:off x="398141" y="5009312"/>
            <a:ext cx="11894860" cy="1503719"/>
          </a:xfrm>
          <a:prstGeom prst="rect">
            <a:avLst/>
          </a:prstGeom>
          <a:solidFill>
            <a:srgbClr val="3E0A5A"/>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lIns="113184" tIns="56592" rIns="113184" bIns="56592"/>
          <a:lstStyle/>
          <a:p>
            <a:endParaRPr lang="en-US"/>
          </a:p>
        </p:txBody>
      </p:sp>
      <p:sp>
        <p:nvSpPr>
          <p:cNvPr id="48" name="Rectangle 25"/>
          <p:cNvSpPr>
            <a:spLocks/>
          </p:cNvSpPr>
          <p:nvPr/>
        </p:nvSpPr>
        <p:spPr bwMode="auto">
          <a:xfrm>
            <a:off x="614362" y="5458619"/>
            <a:ext cx="8963065" cy="14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pPr defTabSz="702016"/>
            <a:r>
              <a:rPr lang="en-US" sz="5900" dirty="0">
                <a:solidFill>
                  <a:srgbClr val="FFFFFF"/>
                </a:solidFill>
                <a:latin typeface="Arial"/>
                <a:ea typeface="ＭＳ Ｐゴシック" charset="0"/>
                <a:cs typeface="Arial"/>
                <a:sym typeface="Helvetica" charset="0"/>
              </a:rPr>
              <a:t>Introduction</a:t>
            </a:r>
          </a:p>
        </p:txBody>
      </p:sp>
      <p:sp>
        <p:nvSpPr>
          <p:cNvPr id="49" name="Rectangle 25"/>
          <p:cNvSpPr>
            <a:spLocks/>
          </p:cNvSpPr>
          <p:nvPr/>
        </p:nvSpPr>
        <p:spPr bwMode="auto">
          <a:xfrm>
            <a:off x="704829" y="17766971"/>
            <a:ext cx="8963065" cy="14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pPr defTabSz="702016"/>
            <a:r>
              <a:rPr lang="en-US" sz="5900" dirty="0">
                <a:solidFill>
                  <a:srgbClr val="FFFFFF"/>
                </a:solidFill>
                <a:latin typeface="Arial"/>
                <a:ea typeface="ＭＳ Ｐゴシック" charset="0"/>
                <a:cs typeface="Arial"/>
                <a:sym typeface="Helvetica" charset="0"/>
              </a:rPr>
              <a:t>Methods</a:t>
            </a:r>
          </a:p>
        </p:txBody>
      </p:sp>
      <p:sp>
        <p:nvSpPr>
          <p:cNvPr id="56" name="Rectangle 14"/>
          <p:cNvSpPr>
            <a:spLocks/>
          </p:cNvSpPr>
          <p:nvPr/>
        </p:nvSpPr>
        <p:spPr bwMode="auto">
          <a:xfrm>
            <a:off x="12647176" y="17506475"/>
            <a:ext cx="19572495" cy="1503719"/>
          </a:xfrm>
          <a:prstGeom prst="rect">
            <a:avLst/>
          </a:prstGeom>
          <a:solidFill>
            <a:srgbClr val="3E0A5A"/>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lIns="113184" tIns="56592" rIns="113184" bIns="56592"/>
          <a:lstStyle/>
          <a:p>
            <a:endParaRPr lang="en-US"/>
          </a:p>
        </p:txBody>
      </p:sp>
      <p:sp>
        <p:nvSpPr>
          <p:cNvPr id="57" name="Rectangle 14"/>
          <p:cNvSpPr>
            <a:spLocks/>
          </p:cNvSpPr>
          <p:nvPr/>
        </p:nvSpPr>
        <p:spPr bwMode="auto">
          <a:xfrm>
            <a:off x="32340229" y="5012274"/>
            <a:ext cx="11127383" cy="1503719"/>
          </a:xfrm>
          <a:prstGeom prst="rect">
            <a:avLst/>
          </a:prstGeom>
          <a:solidFill>
            <a:srgbClr val="3E0A5A"/>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lIns="113184" tIns="56592" rIns="113184" bIns="56592"/>
          <a:lstStyle/>
          <a:p>
            <a:endParaRPr lang="en-US"/>
          </a:p>
        </p:txBody>
      </p:sp>
      <p:sp>
        <p:nvSpPr>
          <p:cNvPr id="60" name="Rectangle 25"/>
          <p:cNvSpPr>
            <a:spLocks/>
          </p:cNvSpPr>
          <p:nvPr/>
        </p:nvSpPr>
        <p:spPr bwMode="auto">
          <a:xfrm>
            <a:off x="12627907" y="17748879"/>
            <a:ext cx="19557558" cy="14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pPr algn="ctr" defTabSz="702016"/>
            <a:r>
              <a:rPr lang="en-US" sz="5900" dirty="0">
                <a:solidFill>
                  <a:srgbClr val="FFFFFF"/>
                </a:solidFill>
                <a:latin typeface="Arial"/>
                <a:ea typeface="ＭＳ Ｐゴシック" charset="0"/>
                <a:cs typeface="Arial"/>
                <a:sym typeface="Helvetica" charset="0"/>
              </a:rPr>
              <a:t>Results</a:t>
            </a:r>
          </a:p>
        </p:txBody>
      </p:sp>
      <p:sp>
        <p:nvSpPr>
          <p:cNvPr id="61" name="Rectangle 25"/>
          <p:cNvSpPr>
            <a:spLocks/>
          </p:cNvSpPr>
          <p:nvPr/>
        </p:nvSpPr>
        <p:spPr bwMode="auto">
          <a:xfrm>
            <a:off x="32553427" y="5327686"/>
            <a:ext cx="11098532" cy="14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pPr defTabSz="702016"/>
            <a:r>
              <a:rPr lang="en-US" sz="5900" dirty="0">
                <a:solidFill>
                  <a:srgbClr val="FFFFFF"/>
                </a:solidFill>
                <a:latin typeface="Arial"/>
                <a:ea typeface="ＭＳ Ｐゴシック" charset="0"/>
                <a:cs typeface="Arial"/>
                <a:sym typeface="Helvetica" charset="0"/>
              </a:rPr>
              <a:t>Conclusions</a:t>
            </a:r>
          </a:p>
        </p:txBody>
      </p:sp>
      <p:sp>
        <p:nvSpPr>
          <p:cNvPr id="65" name="Rectangle 135"/>
          <p:cNvSpPr>
            <a:spLocks noChangeArrowheads="1"/>
          </p:cNvSpPr>
          <p:nvPr/>
        </p:nvSpPr>
        <p:spPr bwMode="auto">
          <a:xfrm>
            <a:off x="12607640" y="19201320"/>
            <a:ext cx="19593654" cy="13003667"/>
          </a:xfrm>
          <a:prstGeom prst="rect">
            <a:avLst/>
          </a:prstGeom>
          <a:solidFill>
            <a:srgbClr val="EAEAEA"/>
          </a:solidFill>
          <a:ln w="9525">
            <a:noFill/>
            <a:miter lim="800000"/>
            <a:headEnd/>
            <a:tailEnd/>
          </a:ln>
        </p:spPr>
        <p:txBody>
          <a:bodyPr wrap="none" lIns="113184" tIns="56592" rIns="113184" bIns="56592"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2" name="Rectangle 135"/>
          <p:cNvSpPr>
            <a:spLocks noChangeArrowheads="1"/>
          </p:cNvSpPr>
          <p:nvPr/>
        </p:nvSpPr>
        <p:spPr bwMode="auto">
          <a:xfrm>
            <a:off x="398139" y="19201319"/>
            <a:ext cx="11900975" cy="13003667"/>
          </a:xfrm>
          <a:prstGeom prst="rect">
            <a:avLst/>
          </a:prstGeom>
          <a:solidFill>
            <a:srgbClr val="EAEAEA"/>
          </a:solidFill>
          <a:ln w="9525">
            <a:noFill/>
            <a:miter lim="800000"/>
            <a:headEnd/>
            <a:tailEnd/>
          </a:ln>
        </p:spPr>
        <p:txBody>
          <a:bodyPr wrap="none" lIns="113184" tIns="56592" rIns="113184" bIns="56592"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dirty="0"/>
          </a:p>
        </p:txBody>
      </p:sp>
      <p:sp>
        <p:nvSpPr>
          <p:cNvPr id="3" name="TextBox 2"/>
          <p:cNvSpPr txBox="1"/>
          <p:nvPr/>
        </p:nvSpPr>
        <p:spPr>
          <a:xfrm>
            <a:off x="545572" y="19248527"/>
            <a:ext cx="11747429" cy="11926342"/>
          </a:xfrm>
          <a:prstGeom prst="rect">
            <a:avLst/>
          </a:prstGeom>
          <a:noFill/>
        </p:spPr>
        <p:txBody>
          <a:bodyPr wrap="square" rtlCol="0">
            <a:spAutoFit/>
          </a:bodyPr>
          <a:lstStyle/>
          <a:p>
            <a:r>
              <a:rPr lang="en-US" sz="3600" i="1" dirty="0">
                <a:solidFill>
                  <a:srgbClr val="501C9E"/>
                </a:solidFill>
                <a:latin typeface="Calibri" panose="020F0502020204030204" pitchFamily="34" charset="0"/>
              </a:rPr>
              <a:t>Participants </a:t>
            </a:r>
          </a:p>
          <a:p>
            <a:endParaRPr lang="en-CA" sz="1100" i="1" dirty="0">
              <a:solidFill>
                <a:srgbClr val="501C9E"/>
              </a:solidFill>
            </a:endParaRPr>
          </a:p>
          <a:p>
            <a:r>
              <a:rPr lang="en-CA" sz="2600" i="1" dirty="0">
                <a:solidFill>
                  <a:srgbClr val="501C9E"/>
                </a:solidFill>
                <a:latin typeface="Calibri" panose="020F0502020204030204" pitchFamily="34" charset="0"/>
              </a:rPr>
              <a:t>Participants with PD</a:t>
            </a:r>
            <a:endParaRPr lang="en-US" sz="2600" dirty="0">
              <a:solidFill>
                <a:srgbClr val="501C9E"/>
              </a:solidFill>
              <a:latin typeface="Calibri" panose="020F0502020204030204" pitchFamily="34" charset="0"/>
            </a:endParaRPr>
          </a:p>
          <a:p>
            <a:pPr marL="342900" lvl="0" indent="-342900">
              <a:buFont typeface="Arial"/>
              <a:buChar char="•"/>
            </a:pPr>
            <a:r>
              <a:rPr lang="en-CA" sz="2400" dirty="0">
                <a:latin typeface="Calibri" panose="020F0502020204030204" pitchFamily="34" charset="0"/>
              </a:rPr>
              <a:t>23 participants (7 females, 16 males) with hypophonia and PD</a:t>
            </a:r>
            <a:endParaRPr lang="en-US" sz="2400" dirty="0">
              <a:latin typeface="Calibri" panose="020F0502020204030204" pitchFamily="34" charset="0"/>
            </a:endParaRPr>
          </a:p>
          <a:p>
            <a:pPr marL="342900" lvl="0" indent="-342900">
              <a:buFont typeface="Arial"/>
              <a:buChar char="•"/>
            </a:pPr>
            <a:r>
              <a:rPr lang="en-CA" sz="2400" dirty="0">
                <a:latin typeface="Calibri" panose="020F0502020204030204" pitchFamily="34" charset="0"/>
              </a:rPr>
              <a:t>Age range: 58-82 </a:t>
            </a:r>
            <a:r>
              <a:rPr lang="en-CA" sz="2400" dirty="0">
                <a:solidFill>
                  <a:srgbClr val="000000"/>
                </a:solidFill>
                <a:latin typeface="Calibri" panose="020F0502020204030204" pitchFamily="34" charset="0"/>
              </a:rPr>
              <a:t>years (</a:t>
            </a:r>
            <a:r>
              <a:rPr lang="en-CA" sz="2400" i="1" dirty="0">
                <a:solidFill>
                  <a:srgbClr val="000000"/>
                </a:solidFill>
                <a:latin typeface="Calibri" panose="020F0502020204030204" pitchFamily="34" charset="0"/>
              </a:rPr>
              <a:t>M </a:t>
            </a:r>
            <a:r>
              <a:rPr lang="en-CA" sz="2400" dirty="0">
                <a:solidFill>
                  <a:srgbClr val="000000"/>
                </a:solidFill>
                <a:latin typeface="Calibri" panose="020F0502020204030204" pitchFamily="34" charset="0"/>
              </a:rPr>
              <a:t>= 69.48 years</a:t>
            </a:r>
            <a:r>
              <a:rPr lang="en-CA" sz="2400" dirty="0">
                <a:latin typeface="Calibri" panose="020F0502020204030204" pitchFamily="34" charset="0"/>
              </a:rPr>
              <a:t>)</a:t>
            </a:r>
          </a:p>
          <a:p>
            <a:pPr marL="342900" lvl="0" indent="-342900">
              <a:buFont typeface="Arial"/>
              <a:buChar char="•"/>
            </a:pPr>
            <a:r>
              <a:rPr lang="en-CA" sz="2400" dirty="0">
                <a:latin typeface="Calibri" panose="020F0502020204030204" pitchFamily="34" charset="0"/>
              </a:rPr>
              <a:t>Diagnosis of idiopathic PD for a minimum of three years</a:t>
            </a:r>
          </a:p>
          <a:p>
            <a:pPr marL="342900" lvl="0" indent="-342900">
              <a:buFont typeface="Arial"/>
              <a:buChar char="•"/>
            </a:pPr>
            <a:r>
              <a:rPr lang="en-CA" sz="2400" dirty="0">
                <a:latin typeface="Calibri" panose="020F0502020204030204" pitchFamily="34" charset="0"/>
              </a:rPr>
              <a:t>All participants judged to have hypophonia associated with hypokinetic dysarthria by an experienced movement disorder neurologist (Author: M.J.) and speech-language pathologist (Author: S.A.)</a:t>
            </a:r>
          </a:p>
          <a:p>
            <a:pPr marL="342900" lvl="0" indent="-342900">
              <a:buFont typeface="Arial"/>
              <a:buChar char="•"/>
            </a:pPr>
            <a:r>
              <a:rPr lang="en-CA" sz="2400" dirty="0">
                <a:latin typeface="Calibri" panose="020F0502020204030204" pitchFamily="34" charset="0"/>
              </a:rPr>
              <a:t>Tested in an “on” medication state</a:t>
            </a:r>
          </a:p>
          <a:p>
            <a:pPr marL="342900" lvl="0" indent="-342900">
              <a:buFont typeface="Arial"/>
              <a:buChar char="•"/>
            </a:pPr>
            <a:r>
              <a:rPr lang="en-CA" sz="2400" dirty="0">
                <a:latin typeface="Calibri" panose="020F0502020204030204" pitchFamily="34" charset="0"/>
              </a:rPr>
              <a:t>Required to pass a 40 dB hearing screening at 500, 1000, and 2000 Hz</a:t>
            </a:r>
          </a:p>
          <a:p>
            <a:pPr marL="342900" lvl="0" indent="-342900">
              <a:buFont typeface="Arial"/>
              <a:buChar char="•"/>
            </a:pPr>
            <a:r>
              <a:rPr lang="en-CA" sz="2400" dirty="0">
                <a:latin typeface="Calibri" panose="020F0502020204030204" pitchFamily="34" charset="0"/>
              </a:rPr>
              <a:t>Required to have a MOCA score &gt;21 </a:t>
            </a:r>
          </a:p>
          <a:p>
            <a:pPr marL="342900" lvl="0" indent="-342900">
              <a:buFont typeface="Arial"/>
              <a:buChar char="•"/>
            </a:pPr>
            <a:r>
              <a:rPr lang="en-CA" sz="2400" dirty="0">
                <a:latin typeface="Calibri" panose="020F0502020204030204" pitchFamily="34" charset="0"/>
              </a:rPr>
              <a:t>Required to speak, read, and write English</a:t>
            </a:r>
          </a:p>
          <a:p>
            <a:pPr marL="342900" lvl="0" indent="-342900">
              <a:buFont typeface="Arial"/>
              <a:buChar char="•"/>
            </a:pPr>
            <a:r>
              <a:rPr lang="en-CA" sz="2400" dirty="0">
                <a:latin typeface="Calibri" panose="020F0502020204030204" pitchFamily="34" charset="0"/>
              </a:rPr>
              <a:t>Excluded if history of DBS</a:t>
            </a:r>
          </a:p>
          <a:p>
            <a:pPr marL="342900" lvl="0" indent="-342900">
              <a:buFont typeface="Arial"/>
              <a:buChar char="•"/>
            </a:pPr>
            <a:r>
              <a:rPr lang="en-CA" sz="2400" dirty="0">
                <a:latin typeface="Calibri" panose="020F0502020204030204" pitchFamily="34" charset="0"/>
              </a:rPr>
              <a:t>Excluded if receiving speech and/or language therapy services</a:t>
            </a:r>
          </a:p>
          <a:p>
            <a:pPr marL="342900" lvl="0" indent="-342900">
              <a:buFont typeface="Arial"/>
              <a:buChar char="•"/>
            </a:pPr>
            <a:r>
              <a:rPr lang="en-CA" sz="2400" dirty="0">
                <a:latin typeface="Calibri" panose="020F0502020204030204" pitchFamily="34" charset="0"/>
              </a:rPr>
              <a:t>Excluded if they had a positive history of speech, language, or neurological impairments, except those related to PD</a:t>
            </a:r>
          </a:p>
          <a:p>
            <a:pPr marL="342900" lvl="0" indent="-342900">
              <a:buFont typeface="Arial"/>
              <a:buChar char="•"/>
            </a:pPr>
            <a:endParaRPr lang="en-CA" sz="2200" dirty="0">
              <a:latin typeface="Calibri" panose="020F0502020204030204" pitchFamily="34" charset="0"/>
            </a:endParaRPr>
          </a:p>
          <a:p>
            <a:r>
              <a:rPr lang="en-CA" sz="2600" i="1" dirty="0">
                <a:solidFill>
                  <a:srgbClr val="501C9E"/>
                </a:solidFill>
                <a:latin typeface="Calibri" panose="020F0502020204030204" pitchFamily="34" charset="0"/>
              </a:rPr>
              <a:t>Participants serving as Primary Communication Partners</a:t>
            </a:r>
          </a:p>
          <a:p>
            <a:pPr marL="342900" lvl="0" indent="-342900">
              <a:buFont typeface="Arial"/>
              <a:buChar char="•"/>
            </a:pPr>
            <a:r>
              <a:rPr lang="en-CA" sz="2400" dirty="0">
                <a:latin typeface="Calibri" panose="020F0502020204030204" pitchFamily="34" charset="0"/>
              </a:rPr>
              <a:t>23 participants (18 females, 5 males)</a:t>
            </a:r>
            <a:endParaRPr lang="en-US" sz="2400" dirty="0">
              <a:latin typeface="Calibri" panose="020F0502020204030204" pitchFamily="34" charset="0"/>
            </a:endParaRPr>
          </a:p>
          <a:p>
            <a:pPr marL="342900" lvl="0" indent="-342900">
              <a:buFont typeface="Arial"/>
              <a:buChar char="•"/>
            </a:pPr>
            <a:r>
              <a:rPr lang="en-CA" sz="2400" dirty="0">
                <a:latin typeface="Calibri" panose="020F0502020204030204" pitchFamily="34" charset="0"/>
              </a:rPr>
              <a:t>Age range: 48-81 </a:t>
            </a:r>
            <a:r>
              <a:rPr lang="en-CA" sz="2400" dirty="0">
                <a:solidFill>
                  <a:srgbClr val="000000"/>
                </a:solidFill>
                <a:latin typeface="Calibri" panose="020F0502020204030204" pitchFamily="34" charset="0"/>
              </a:rPr>
              <a:t>years (</a:t>
            </a:r>
            <a:r>
              <a:rPr lang="en-CA" sz="2400" i="1" dirty="0">
                <a:solidFill>
                  <a:srgbClr val="000000"/>
                </a:solidFill>
                <a:latin typeface="Calibri" panose="020F0502020204030204" pitchFamily="34" charset="0"/>
              </a:rPr>
              <a:t>M </a:t>
            </a:r>
            <a:r>
              <a:rPr lang="en-CA" sz="2400" dirty="0">
                <a:solidFill>
                  <a:srgbClr val="000000"/>
                </a:solidFill>
                <a:latin typeface="Calibri" panose="020F0502020204030204" pitchFamily="34" charset="0"/>
              </a:rPr>
              <a:t>= 68.13 years</a:t>
            </a:r>
            <a:r>
              <a:rPr lang="en-CA" sz="2400" dirty="0">
                <a:latin typeface="Calibri" panose="020F0502020204030204" pitchFamily="34" charset="0"/>
              </a:rPr>
              <a:t>)</a:t>
            </a:r>
          </a:p>
          <a:p>
            <a:pPr marL="342900" lvl="0" indent="-342900">
              <a:buFont typeface="Arial"/>
              <a:buChar char="•"/>
            </a:pPr>
            <a:r>
              <a:rPr lang="en-CA" sz="2400" dirty="0">
                <a:latin typeface="Calibri" panose="020F0502020204030204" pitchFamily="34" charset="0"/>
              </a:rPr>
              <a:t>Required to have daily/frequent contact with participants with PD</a:t>
            </a:r>
          </a:p>
          <a:p>
            <a:pPr marL="342900" indent="-342900">
              <a:buFont typeface="Arial"/>
              <a:buChar char="•"/>
            </a:pPr>
            <a:r>
              <a:rPr lang="en-CA" sz="2400" dirty="0">
                <a:latin typeface="Calibri" panose="020F0502020204030204" pitchFamily="34" charset="0"/>
              </a:rPr>
              <a:t>Required to pass a 40 dB hearing screening at 500, 1000, and 2000 Hz</a:t>
            </a:r>
          </a:p>
          <a:p>
            <a:pPr marL="342900" indent="-342900">
              <a:buFont typeface="Arial"/>
              <a:buChar char="•"/>
            </a:pPr>
            <a:r>
              <a:rPr lang="en-CA" sz="2400" dirty="0">
                <a:latin typeface="Calibri" panose="020F0502020204030204" pitchFamily="34" charset="0"/>
              </a:rPr>
              <a:t>Required to speak, read, and write English</a:t>
            </a:r>
          </a:p>
          <a:p>
            <a:endParaRPr lang="en-CA" sz="2200" dirty="0">
              <a:latin typeface="Calibri" panose="020F0502020204030204" pitchFamily="34" charset="0"/>
            </a:endParaRPr>
          </a:p>
          <a:p>
            <a:r>
              <a:rPr lang="en-CA" sz="2600" i="1" dirty="0">
                <a:solidFill>
                  <a:srgbClr val="501C9E"/>
                </a:solidFill>
                <a:latin typeface="Calibri" panose="020F0502020204030204" pitchFamily="34" charset="0"/>
              </a:rPr>
              <a:t>Participants serving as Controls</a:t>
            </a:r>
          </a:p>
          <a:p>
            <a:pPr marL="342900" lvl="0" indent="-342900">
              <a:buFont typeface="Arial"/>
              <a:buChar char="•"/>
            </a:pPr>
            <a:r>
              <a:rPr lang="en-CA" sz="2400" dirty="0">
                <a:latin typeface="Calibri" panose="020F0502020204030204" pitchFamily="34" charset="0"/>
              </a:rPr>
              <a:t>30 participants (21 females, 9 males) without PD or without a positive history of speech, language, or neurological impairments</a:t>
            </a:r>
            <a:endParaRPr lang="en-US" sz="2400" dirty="0">
              <a:latin typeface="Calibri" panose="020F0502020204030204" pitchFamily="34" charset="0"/>
            </a:endParaRPr>
          </a:p>
          <a:p>
            <a:pPr marL="342900" lvl="0" indent="-342900">
              <a:buFont typeface="Arial"/>
              <a:buChar char="•"/>
            </a:pPr>
            <a:r>
              <a:rPr lang="en-CA" sz="2400" dirty="0">
                <a:latin typeface="Calibri" panose="020F0502020204030204" pitchFamily="34" charset="0"/>
              </a:rPr>
              <a:t>Age range: 55-82 </a:t>
            </a:r>
            <a:r>
              <a:rPr lang="en-CA" sz="2400" dirty="0">
                <a:solidFill>
                  <a:srgbClr val="000000"/>
                </a:solidFill>
                <a:latin typeface="Calibri" panose="020F0502020204030204" pitchFamily="34" charset="0"/>
              </a:rPr>
              <a:t>years (</a:t>
            </a:r>
            <a:r>
              <a:rPr lang="en-CA" sz="2400" i="1" dirty="0">
                <a:solidFill>
                  <a:srgbClr val="000000"/>
                </a:solidFill>
                <a:latin typeface="Calibri" panose="020F0502020204030204" pitchFamily="34" charset="0"/>
              </a:rPr>
              <a:t>M </a:t>
            </a:r>
            <a:r>
              <a:rPr lang="en-CA" sz="2400" dirty="0">
                <a:solidFill>
                  <a:srgbClr val="000000"/>
                </a:solidFill>
                <a:latin typeface="Calibri" panose="020F0502020204030204" pitchFamily="34" charset="0"/>
              </a:rPr>
              <a:t>= 69.58 years</a:t>
            </a:r>
            <a:r>
              <a:rPr lang="en-CA" sz="2400" dirty="0">
                <a:latin typeface="Calibri" panose="020F0502020204030204" pitchFamily="34" charset="0"/>
              </a:rPr>
              <a:t>)</a:t>
            </a:r>
          </a:p>
          <a:p>
            <a:pPr marL="342900" lvl="0" indent="-342900">
              <a:buFont typeface="Arial"/>
              <a:buChar char="•"/>
            </a:pPr>
            <a:r>
              <a:rPr lang="en-CA" sz="2400" dirty="0">
                <a:latin typeface="Calibri" panose="020F0502020204030204" pitchFamily="34" charset="0"/>
              </a:rPr>
              <a:t>Required to pass a 40 dB hearing screening at 500, 1000, and 2000 Hz</a:t>
            </a:r>
          </a:p>
          <a:p>
            <a:pPr marL="342900" lvl="0" indent="-342900">
              <a:buFont typeface="Arial"/>
              <a:buChar char="•"/>
            </a:pPr>
            <a:r>
              <a:rPr lang="en-CA" sz="2400" dirty="0">
                <a:latin typeface="Calibri" panose="020F0502020204030204" pitchFamily="34" charset="0"/>
              </a:rPr>
              <a:t>Required to have a MOCA score &gt;26 </a:t>
            </a:r>
          </a:p>
          <a:p>
            <a:pPr marL="342900" lvl="0" indent="-342900">
              <a:buFont typeface="Arial"/>
              <a:buChar char="•"/>
            </a:pPr>
            <a:r>
              <a:rPr lang="en-CA" sz="2400" dirty="0">
                <a:latin typeface="Calibri" panose="020F0502020204030204" pitchFamily="34" charset="0"/>
              </a:rPr>
              <a:t>Required to speak, read, and write English</a:t>
            </a:r>
          </a:p>
        </p:txBody>
      </p:sp>
      <p:sp>
        <p:nvSpPr>
          <p:cNvPr id="71" name="Rectangle 14"/>
          <p:cNvSpPr>
            <a:spLocks/>
          </p:cNvSpPr>
          <p:nvPr/>
        </p:nvSpPr>
        <p:spPr bwMode="auto">
          <a:xfrm>
            <a:off x="398140" y="14445783"/>
            <a:ext cx="11894862" cy="1503719"/>
          </a:xfrm>
          <a:prstGeom prst="rect">
            <a:avLst/>
          </a:prstGeom>
          <a:solidFill>
            <a:srgbClr val="3E0A5A"/>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lIns="113184" tIns="56592" rIns="113184" bIns="56592"/>
          <a:lstStyle/>
          <a:p>
            <a:endParaRPr lang="en-US"/>
          </a:p>
        </p:txBody>
      </p:sp>
      <p:sp>
        <p:nvSpPr>
          <p:cNvPr id="72" name="Rectangle 14"/>
          <p:cNvSpPr>
            <a:spLocks/>
          </p:cNvSpPr>
          <p:nvPr/>
        </p:nvSpPr>
        <p:spPr bwMode="auto">
          <a:xfrm>
            <a:off x="32366762" y="24240466"/>
            <a:ext cx="11151536" cy="1503719"/>
          </a:xfrm>
          <a:prstGeom prst="rect">
            <a:avLst/>
          </a:prstGeom>
          <a:solidFill>
            <a:srgbClr val="3E0A5A"/>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lIns="113184" tIns="56592" rIns="113184" bIns="56592"/>
          <a:lstStyle/>
          <a:p>
            <a:endParaRPr lang="en-US" dirty="0"/>
          </a:p>
        </p:txBody>
      </p:sp>
      <p:sp>
        <p:nvSpPr>
          <p:cNvPr id="74" name="Rectangle 25"/>
          <p:cNvSpPr>
            <a:spLocks/>
          </p:cNvSpPr>
          <p:nvPr/>
        </p:nvSpPr>
        <p:spPr bwMode="auto">
          <a:xfrm>
            <a:off x="32496373" y="24584977"/>
            <a:ext cx="8963065" cy="14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pPr defTabSz="702016"/>
            <a:r>
              <a:rPr lang="en-US" sz="5900" dirty="0">
                <a:solidFill>
                  <a:srgbClr val="FFFFFF"/>
                </a:solidFill>
                <a:latin typeface="Arial"/>
                <a:ea typeface="ＭＳ Ｐゴシック" charset="0"/>
                <a:cs typeface="Arial"/>
                <a:sym typeface="Helvetica" charset="0"/>
              </a:rPr>
              <a:t>References</a:t>
            </a:r>
          </a:p>
        </p:txBody>
      </p:sp>
      <p:sp>
        <p:nvSpPr>
          <p:cNvPr id="75" name="Rectangle 138"/>
          <p:cNvSpPr>
            <a:spLocks noChangeArrowheads="1"/>
          </p:cNvSpPr>
          <p:nvPr/>
        </p:nvSpPr>
        <p:spPr bwMode="auto">
          <a:xfrm>
            <a:off x="398141" y="16090861"/>
            <a:ext cx="11902954" cy="1267149"/>
          </a:xfrm>
          <a:prstGeom prst="rect">
            <a:avLst/>
          </a:prstGeom>
          <a:solidFill>
            <a:srgbClr val="EAEAEA"/>
          </a:solidFill>
          <a:ln w="9525">
            <a:noFill/>
            <a:miter lim="800000"/>
            <a:headEnd/>
            <a:tailEnd/>
          </a:ln>
        </p:spPr>
        <p:txBody>
          <a:bodyPr wrap="none" lIns="113184" tIns="56592" rIns="113184" bIns="56592" anchor="ctr"/>
          <a:lstStyle>
            <a:lvl1pPr eaLnBrk="0" hangingPunct="0">
              <a:defRPr sz="1500" b="1">
                <a:solidFill>
                  <a:schemeClr val="tx1"/>
                </a:solidFill>
                <a:latin typeface="Times New Roman" pitchFamily="18" charset="0"/>
              </a:defRPr>
            </a:lvl1pPr>
            <a:lvl2pPr marL="742950" indent="-285750" eaLnBrk="0" hangingPunct="0">
              <a:defRPr sz="1500" b="1">
                <a:solidFill>
                  <a:schemeClr val="tx1"/>
                </a:solidFill>
                <a:latin typeface="Times New Roman" pitchFamily="18" charset="0"/>
              </a:defRPr>
            </a:lvl2pPr>
            <a:lvl3pPr marL="1143000" indent="-228600" eaLnBrk="0" hangingPunct="0">
              <a:defRPr sz="1500" b="1">
                <a:solidFill>
                  <a:schemeClr val="tx1"/>
                </a:solidFill>
                <a:latin typeface="Times New Roman" pitchFamily="18" charset="0"/>
              </a:defRPr>
            </a:lvl3pPr>
            <a:lvl4pPr marL="1600200" indent="-228600" eaLnBrk="0" hangingPunct="0">
              <a:defRPr sz="1500" b="1">
                <a:solidFill>
                  <a:schemeClr val="tx1"/>
                </a:solidFill>
                <a:latin typeface="Times New Roman" pitchFamily="18" charset="0"/>
              </a:defRPr>
            </a:lvl4pPr>
            <a:lvl5pPr marL="2057400" indent="-228600" eaLnBrk="0" hangingPunct="0">
              <a:defRPr sz="1500" b="1">
                <a:solidFill>
                  <a:schemeClr val="tx1"/>
                </a:solidFill>
                <a:latin typeface="Times New Roman" pitchFamily="18" charset="0"/>
              </a:defRPr>
            </a:lvl5pPr>
            <a:lvl6pPr marL="2514600" indent="-228600" eaLnBrk="0" fontAlgn="base" hangingPunct="0">
              <a:spcBef>
                <a:spcPct val="0"/>
              </a:spcBef>
              <a:spcAft>
                <a:spcPct val="0"/>
              </a:spcAft>
              <a:defRPr sz="1500" b="1">
                <a:solidFill>
                  <a:schemeClr val="tx1"/>
                </a:solidFill>
                <a:latin typeface="Times New Roman" pitchFamily="18" charset="0"/>
              </a:defRPr>
            </a:lvl6pPr>
            <a:lvl7pPr marL="2971800" indent="-228600" eaLnBrk="0" fontAlgn="base" hangingPunct="0">
              <a:spcBef>
                <a:spcPct val="0"/>
              </a:spcBef>
              <a:spcAft>
                <a:spcPct val="0"/>
              </a:spcAft>
              <a:defRPr sz="1500" b="1">
                <a:solidFill>
                  <a:schemeClr val="tx1"/>
                </a:solidFill>
                <a:latin typeface="Times New Roman" pitchFamily="18" charset="0"/>
              </a:defRPr>
            </a:lvl7pPr>
            <a:lvl8pPr marL="3429000" indent="-228600" eaLnBrk="0" fontAlgn="base" hangingPunct="0">
              <a:spcBef>
                <a:spcPct val="0"/>
              </a:spcBef>
              <a:spcAft>
                <a:spcPct val="0"/>
              </a:spcAft>
              <a:defRPr sz="1500" b="1">
                <a:solidFill>
                  <a:schemeClr val="tx1"/>
                </a:solidFill>
                <a:latin typeface="Times New Roman" pitchFamily="18" charset="0"/>
              </a:defRPr>
            </a:lvl8pPr>
            <a:lvl9pPr marL="3886200" indent="-228600" eaLnBrk="0" fontAlgn="base" hangingPunct="0">
              <a:spcBef>
                <a:spcPct val="0"/>
              </a:spcBef>
              <a:spcAft>
                <a:spcPct val="0"/>
              </a:spcAft>
              <a:defRPr sz="1500" b="1">
                <a:solidFill>
                  <a:schemeClr val="tx1"/>
                </a:solidFill>
                <a:latin typeface="Times New Roman" pitchFamily="18" charset="0"/>
              </a:defRPr>
            </a:lvl9pPr>
          </a:lstStyle>
          <a:p>
            <a:pPr eaLnBrk="1" hangingPunct="1"/>
            <a:endParaRPr lang="en-CA" altLang="en-US" dirty="0"/>
          </a:p>
        </p:txBody>
      </p:sp>
      <p:sp>
        <p:nvSpPr>
          <p:cNvPr id="76" name="Rectangle 25"/>
          <p:cNvSpPr>
            <a:spLocks/>
          </p:cNvSpPr>
          <p:nvPr/>
        </p:nvSpPr>
        <p:spPr bwMode="auto">
          <a:xfrm>
            <a:off x="675367" y="14733272"/>
            <a:ext cx="8963065" cy="14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pPr defTabSz="702016"/>
            <a:r>
              <a:rPr lang="en-US" sz="5900" dirty="0">
                <a:solidFill>
                  <a:srgbClr val="FFFFFF"/>
                </a:solidFill>
                <a:latin typeface="Arial"/>
                <a:ea typeface="ＭＳ Ｐゴシック" charset="0"/>
                <a:cs typeface="Arial"/>
                <a:sym typeface="Helvetica" charset="0"/>
              </a:rPr>
              <a:t>Purpose</a:t>
            </a:r>
          </a:p>
        </p:txBody>
      </p:sp>
      <p:sp>
        <p:nvSpPr>
          <p:cNvPr id="6" name="TextBox 5"/>
          <p:cNvSpPr txBox="1"/>
          <p:nvPr/>
        </p:nvSpPr>
        <p:spPr>
          <a:xfrm>
            <a:off x="577107" y="15824655"/>
            <a:ext cx="11841315" cy="1938992"/>
          </a:xfrm>
          <a:prstGeom prst="rect">
            <a:avLst/>
          </a:prstGeom>
          <a:noFill/>
        </p:spPr>
        <p:txBody>
          <a:bodyPr wrap="square" rtlCol="0">
            <a:spAutoFit/>
          </a:bodyPr>
          <a:lstStyle/>
          <a:p>
            <a:endParaRPr lang="en-CA" sz="2400" dirty="0">
              <a:latin typeface="Calibri" panose="020F0502020204030204" pitchFamily="34" charset="0"/>
              <a:cs typeface="Calibri" panose="020F0502020204030204" pitchFamily="34" charset="0"/>
            </a:endParaRPr>
          </a:p>
          <a:p>
            <a:r>
              <a:rPr lang="en-CA" sz="2400" dirty="0">
                <a:latin typeface="Calibri" panose="020F0502020204030204" pitchFamily="34" charset="0"/>
                <a:cs typeface="Calibri" panose="020F0502020204030204" pitchFamily="34" charset="0"/>
              </a:rPr>
              <a:t>The </a:t>
            </a:r>
            <a:r>
              <a:rPr lang="en-US" sz="2400" dirty="0">
                <a:effectLst/>
                <a:latin typeface="Calibri" panose="020F0502020204030204" pitchFamily="34" charset="0"/>
                <a:ea typeface="Calibri" panose="020F0502020204030204" pitchFamily="34" charset="0"/>
                <a:cs typeface="Calibri" panose="020F0502020204030204" pitchFamily="34" charset="0"/>
              </a:rPr>
              <a:t>purpose of this study was to evaluate the </a:t>
            </a:r>
            <a:r>
              <a:rPr lang="en-US" sz="2400" dirty="0">
                <a:latin typeface="Calibri" panose="020F0502020204030204" pitchFamily="34" charset="0"/>
                <a:ea typeface="Calibri" panose="020F0502020204030204" pitchFamily="34" charset="0"/>
                <a:cs typeface="Calibri" panose="020F0502020204030204" pitchFamily="34" charset="0"/>
              </a:rPr>
              <a:t>temporal </a:t>
            </a:r>
            <a:r>
              <a:rPr lang="en-US" sz="2400" dirty="0">
                <a:effectLst/>
                <a:latin typeface="Calibri" panose="020F0502020204030204" pitchFamily="34" charset="0"/>
                <a:ea typeface="Calibri" panose="020F0502020204030204" pitchFamily="34" charset="0"/>
                <a:cs typeface="Calibri" panose="020F0502020204030204" pitchFamily="34" charset="0"/>
              </a:rPr>
              <a:t>variability of self- and proxy-rated communicative participation in IWPD, and control participants over three time points: </a:t>
            </a:r>
          </a:p>
          <a:p>
            <a:r>
              <a:rPr lang="en-US" sz="2400" dirty="0">
                <a:solidFill>
                  <a:srgbClr val="501C9E"/>
                </a:solidFill>
                <a:effectLst/>
                <a:latin typeface="Calibri" panose="020F0502020204030204" pitchFamily="34" charset="0"/>
                <a:ea typeface="Calibri" panose="020F0502020204030204" pitchFamily="34" charset="0"/>
                <a:cs typeface="Calibri" panose="020F0502020204030204" pitchFamily="34" charset="0"/>
              </a:rPr>
              <a:t>Visit 1:</a:t>
            </a:r>
            <a:r>
              <a:rPr lang="en-US" sz="2400" dirty="0">
                <a:effectLst/>
                <a:latin typeface="Calibri" panose="020F0502020204030204" pitchFamily="34" charset="0"/>
                <a:ea typeface="Calibri" panose="020F0502020204030204" pitchFamily="34" charset="0"/>
                <a:cs typeface="Calibri" panose="020F0502020204030204" pitchFamily="34" charset="0"/>
              </a:rPr>
              <a:t> (baseline), </a:t>
            </a:r>
            <a:r>
              <a:rPr lang="en-US" sz="2400" dirty="0">
                <a:solidFill>
                  <a:srgbClr val="501C9E"/>
                </a:solidFill>
                <a:effectLst/>
                <a:latin typeface="Calibri" panose="020F0502020204030204" pitchFamily="34" charset="0"/>
                <a:ea typeface="Calibri" panose="020F0502020204030204" pitchFamily="34" charset="0"/>
                <a:cs typeface="Calibri" panose="020F0502020204030204" pitchFamily="34" charset="0"/>
              </a:rPr>
              <a:t>Visit 2: </a:t>
            </a:r>
            <a:r>
              <a:rPr lang="en-US" sz="2400" dirty="0">
                <a:effectLst/>
                <a:latin typeface="Calibri" panose="020F0502020204030204" pitchFamily="34" charset="0"/>
                <a:ea typeface="Calibri" panose="020F0502020204030204" pitchFamily="34" charset="0"/>
                <a:cs typeface="Calibri" panose="020F0502020204030204" pitchFamily="34" charset="0"/>
              </a:rPr>
              <a:t>2-5 days after Visit 1, and </a:t>
            </a:r>
            <a:r>
              <a:rPr lang="en-US" sz="2400" dirty="0">
                <a:solidFill>
                  <a:srgbClr val="501C9E"/>
                </a:solidFill>
                <a:effectLst/>
                <a:latin typeface="Calibri" panose="020F0502020204030204" pitchFamily="34" charset="0"/>
                <a:ea typeface="Calibri" panose="020F0502020204030204" pitchFamily="34" charset="0"/>
                <a:cs typeface="Calibri" panose="020F0502020204030204" pitchFamily="34" charset="0"/>
              </a:rPr>
              <a:t>Visit 3: </a:t>
            </a:r>
            <a:r>
              <a:rPr lang="en-US" sz="2400" dirty="0">
                <a:effectLst/>
                <a:latin typeface="Calibri" panose="020F0502020204030204" pitchFamily="34" charset="0"/>
                <a:ea typeface="Calibri" panose="020F0502020204030204" pitchFamily="34" charset="0"/>
                <a:cs typeface="Calibri" panose="020F0502020204030204" pitchFamily="34" charset="0"/>
              </a:rPr>
              <a:t>4 weeks after Visit 2.</a:t>
            </a:r>
          </a:p>
          <a:p>
            <a:endParaRPr lang="en-CA"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3" name="Rectangle 25"/>
          <p:cNvSpPr>
            <a:spLocks/>
          </p:cNvSpPr>
          <p:nvPr/>
        </p:nvSpPr>
        <p:spPr bwMode="auto">
          <a:xfrm>
            <a:off x="32663517" y="17817502"/>
            <a:ext cx="8963065" cy="14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pPr defTabSz="702016"/>
            <a:endParaRPr lang="en-US" sz="5900" dirty="0">
              <a:solidFill>
                <a:srgbClr val="FFFFFF"/>
              </a:solidFill>
              <a:latin typeface="Arial"/>
              <a:ea typeface="ＭＳ Ｐゴシック" charset="0"/>
              <a:cs typeface="Arial"/>
              <a:sym typeface="Helvetica" charset="0"/>
            </a:endParaRPr>
          </a:p>
        </p:txBody>
      </p:sp>
      <p:sp>
        <p:nvSpPr>
          <p:cNvPr id="24" name="TextBox 23"/>
          <p:cNvSpPr txBox="1"/>
          <p:nvPr/>
        </p:nvSpPr>
        <p:spPr>
          <a:xfrm>
            <a:off x="32363426" y="6782596"/>
            <a:ext cx="11098532" cy="17235488"/>
          </a:xfrm>
          <a:prstGeom prst="rect">
            <a:avLst/>
          </a:prstGeom>
          <a:noFill/>
        </p:spPr>
        <p:txBody>
          <a:bodyPr wrap="square" rtlCol="0">
            <a:spAutoFit/>
          </a:bodyPr>
          <a:lstStyle/>
          <a:p>
            <a:r>
              <a:rPr lang="en-US" sz="2800" dirty="0">
                <a:solidFill>
                  <a:srgbClr val="501C9E"/>
                </a:solidFill>
                <a:latin typeface="Calibri" panose="020F0502020204030204" pitchFamily="34" charset="0"/>
                <a:ea typeface="Times New Roman" panose="02020603050405020304" pitchFamily="18" charset="0"/>
                <a:cs typeface="Calibri" panose="020F0502020204030204" pitchFamily="34" charset="0"/>
              </a:rPr>
              <a:t>PD versus Control Participants</a:t>
            </a:r>
          </a:p>
          <a:p>
            <a:endParaRPr lang="en-US" sz="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ea typeface="Times New Roman" panose="02020603050405020304" pitchFamily="18" charset="0"/>
                <a:cs typeface="Calibri" panose="020F0502020204030204" pitchFamily="34" charset="0"/>
              </a:rPr>
              <a:t>S</a:t>
            </a:r>
            <a:r>
              <a:rPr lang="en-US" sz="2200" dirty="0">
                <a:effectLst/>
                <a:latin typeface="Calibri" panose="020F0502020204030204" pitchFamily="34" charset="0"/>
                <a:ea typeface="Times New Roman" panose="02020603050405020304" pitchFamily="18" charset="0"/>
                <a:cs typeface="Calibri" panose="020F0502020204030204" pitchFamily="34" charset="0"/>
              </a:rPr>
              <a:t>ignificant differences were found between participants with PD and control participants across all self-rated measures of communicative participation and level of speech usage.</a:t>
            </a:r>
          </a:p>
          <a:p>
            <a:endParaRPr lang="en-US" sz="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More specifically, PD participants exhibited lower scores on the CPIB and higher scores on the VAPP compared</a:t>
            </a:r>
            <a:r>
              <a:rPr lang="en-US" sz="22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200" dirty="0">
                <a:effectLst/>
                <a:latin typeface="Calibri" panose="020F0502020204030204" pitchFamily="34" charset="0"/>
                <a:ea typeface="Times New Roman" panose="02020603050405020304" pitchFamily="18" charset="0"/>
                <a:cs typeface="Calibri" panose="020F0502020204030204" pitchFamily="34" charset="0"/>
              </a:rPr>
              <a:t>to</a:t>
            </a:r>
            <a:r>
              <a:rPr lang="en-US" sz="22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200" dirty="0">
                <a:effectLst/>
                <a:latin typeface="Calibri" panose="020F0502020204030204" pitchFamily="34" charset="0"/>
                <a:ea typeface="Times New Roman" panose="02020603050405020304" pitchFamily="18" charset="0"/>
                <a:cs typeface="Calibri" panose="020F0502020204030204" pitchFamily="34" charset="0"/>
              </a:rPr>
              <a:t>control</a:t>
            </a:r>
            <a:r>
              <a:rPr lang="en-US" sz="2200" spc="-20" dirty="0">
                <a:effectLst/>
                <a:latin typeface="Calibri" panose="020F0502020204030204" pitchFamily="34" charset="0"/>
                <a:ea typeface="Times New Roman" panose="02020603050405020304" pitchFamily="18" charset="0"/>
                <a:cs typeface="Calibri" panose="020F0502020204030204" pitchFamily="34" charset="0"/>
              </a:rPr>
              <a:t> participants</a:t>
            </a:r>
            <a:r>
              <a:rPr lang="en-US" sz="2200" spc="-20" dirty="0">
                <a:latin typeface="Calibri" panose="020F0502020204030204" pitchFamily="34" charset="0"/>
                <a:ea typeface="Times New Roman" panose="02020603050405020304" pitchFamily="18" charset="0"/>
                <a:cs typeface="Calibri" panose="020F0502020204030204" pitchFamily="34" charset="0"/>
              </a:rPr>
              <a:t> and this was consistent across the three visits.</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Participants with </a:t>
            </a:r>
            <a:r>
              <a:rPr lang="en-US" sz="2200" dirty="0">
                <a:effectLst/>
                <a:latin typeface="Calibri" panose="020F0502020204030204" pitchFamily="34" charset="0"/>
                <a:ea typeface="Calibri" panose="020F0502020204030204" pitchFamily="34" charset="0"/>
                <a:cs typeface="Calibri" panose="020F0502020204030204" pitchFamily="34" charset="0"/>
              </a:rPr>
              <a:t>PD typically rated their level of speech usage </a:t>
            </a:r>
            <a:r>
              <a:rPr lang="en-US" sz="2200" dirty="0">
                <a:latin typeface="Calibri" panose="020F0502020204030204" pitchFamily="34" charset="0"/>
                <a:ea typeface="Calibri" panose="020F0502020204030204" pitchFamily="34" charset="0"/>
                <a:cs typeface="Calibri" panose="020F0502020204030204" pitchFamily="34" charset="0"/>
              </a:rPr>
              <a:t>as</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a:solidFill>
                  <a:srgbClr val="501C9E"/>
                </a:solidFill>
                <a:effectLst/>
                <a:latin typeface="Calibri" panose="020F0502020204030204" pitchFamily="34" charset="0"/>
                <a:ea typeface="Calibri" panose="020F0502020204030204" pitchFamily="34" charset="0"/>
                <a:cs typeface="Calibri" panose="020F0502020204030204" pitchFamily="34" charset="0"/>
              </a:rPr>
              <a:t>Intermittent</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whereas Control participants typically rated their level of speech usage </a:t>
            </a:r>
            <a:r>
              <a:rPr lang="en-US" sz="2200" dirty="0">
                <a:latin typeface="Calibri" panose="020F0502020204030204" pitchFamily="34" charset="0"/>
                <a:ea typeface="Calibri" panose="020F0502020204030204" pitchFamily="34" charset="0"/>
                <a:cs typeface="Calibri" panose="020F0502020204030204" pitchFamily="34" charset="0"/>
              </a:rPr>
              <a:t>as</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a:solidFill>
                  <a:srgbClr val="501C9E"/>
                </a:solidFill>
                <a:effectLst/>
                <a:latin typeface="Calibri" panose="020F0502020204030204" pitchFamily="34" charset="0"/>
                <a:ea typeface="Calibri" panose="020F0502020204030204" pitchFamily="34" charset="0"/>
                <a:cs typeface="Calibri" panose="020F0502020204030204" pitchFamily="34" charset="0"/>
              </a:rPr>
              <a:t>Intermittent </a:t>
            </a:r>
            <a:r>
              <a:rPr lang="en-US" sz="2200" dirty="0">
                <a:latin typeface="Calibri" panose="020F0502020204030204" pitchFamily="34" charset="0"/>
                <a:ea typeface="Calibri" panose="020F0502020204030204" pitchFamily="34" charset="0"/>
                <a:cs typeface="Calibri" panose="020F0502020204030204" pitchFamily="34" charset="0"/>
              </a:rPr>
              <a:t>to</a:t>
            </a:r>
            <a:r>
              <a:rPr lang="en-US" sz="2200" dirty="0">
                <a:solidFill>
                  <a:srgbClr val="501C9E"/>
                </a:solidFill>
                <a:effectLst/>
                <a:latin typeface="Calibri" panose="020F0502020204030204" pitchFamily="34" charset="0"/>
                <a:ea typeface="Calibri" panose="020F0502020204030204" pitchFamily="34" charset="0"/>
                <a:cs typeface="Calibri" panose="020F0502020204030204" pitchFamily="34" charset="0"/>
              </a:rPr>
              <a:t> </a:t>
            </a:r>
            <a:r>
              <a:rPr lang="en-US" sz="2200" i="1" dirty="0">
                <a:solidFill>
                  <a:srgbClr val="501C9E"/>
                </a:solidFill>
                <a:effectLst/>
                <a:latin typeface="Calibri" panose="020F0502020204030204" pitchFamily="34" charset="0"/>
                <a:ea typeface="Calibri" panose="020F0502020204030204" pitchFamily="34" charset="0"/>
                <a:cs typeface="Calibri" panose="020F0502020204030204" pitchFamily="34" charset="0"/>
              </a:rPr>
              <a:t>Routine.</a:t>
            </a:r>
          </a:p>
          <a:p>
            <a:endParaRPr lang="en-US" sz="800" i="1" dirty="0">
              <a:solidFill>
                <a:srgbClr val="501C9E"/>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These results suggest participants with PD </a:t>
            </a:r>
            <a:r>
              <a:rPr lang="en-US" sz="2200" dirty="0">
                <a:latin typeface="Calibri" panose="020F0502020204030204" pitchFamily="34" charset="0"/>
                <a:ea typeface="Calibri" panose="020F0502020204030204" pitchFamily="34" charset="0"/>
                <a:cs typeface="Calibri" panose="020F0502020204030204" pitchFamily="34" charset="0"/>
              </a:rPr>
              <a:t>have </a:t>
            </a:r>
            <a:r>
              <a:rPr lang="en-US" sz="2200" dirty="0">
                <a:effectLst/>
                <a:latin typeface="Calibri" panose="020F0502020204030204" pitchFamily="34" charset="0"/>
                <a:ea typeface="Calibri" panose="020F0502020204030204" pitchFamily="34" charset="0"/>
                <a:cs typeface="Calibri" panose="020F0502020204030204" pitchFamily="34" charset="0"/>
              </a:rPr>
              <a:t>less frequent speech usage on a day-to-day basis in comparison to control participants. </a:t>
            </a:r>
            <a:r>
              <a:rPr lang="en-US" sz="2200" dirty="0">
                <a:latin typeface="Calibri" panose="020F0502020204030204" pitchFamily="34" charset="0"/>
                <a:ea typeface="Calibri" panose="020F0502020204030204" pitchFamily="34" charset="0"/>
                <a:cs typeface="Calibri" panose="020F0502020204030204" pitchFamily="34" charset="0"/>
              </a:rPr>
              <a:t>This result is consistent with Gustafsson et al. (2019) who reported their participants with PD and hypophonia used their voice 50-60% less in daily life as compared to control participants.</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endParaRPr lang="en-US" sz="800" spc="-15"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Collectively, these findings suggest that our participants with PD rated communicative participation and their </a:t>
            </a:r>
            <a:r>
              <a:rPr lang="en-US" sz="2200" dirty="0">
                <a:latin typeface="Calibri" panose="020F0502020204030204" pitchFamily="34" charset="0"/>
                <a:ea typeface="Times New Roman" panose="02020603050405020304" pitchFamily="18" charset="0"/>
                <a:cs typeface="Calibri" panose="020F0502020204030204" pitchFamily="34" charset="0"/>
              </a:rPr>
              <a:t>level of speech usage as</a:t>
            </a:r>
            <a:r>
              <a:rPr lang="en-US" sz="2200" dirty="0">
                <a:effectLst/>
                <a:latin typeface="Calibri" panose="020F0502020204030204" pitchFamily="34" charset="0"/>
                <a:ea typeface="Times New Roman" panose="02020603050405020304" pitchFamily="18" charset="0"/>
                <a:cs typeface="Calibri" panose="020F0502020204030204" pitchFamily="34" charset="0"/>
              </a:rPr>
              <a:t> significantly more restricted than our control participants.  </a:t>
            </a:r>
            <a:r>
              <a:rPr lang="en-US" sz="2200" dirty="0">
                <a:latin typeface="Calibri" panose="020F0502020204030204" pitchFamily="34" charset="0"/>
                <a:ea typeface="Times New Roman" panose="02020603050405020304" pitchFamily="18" charset="0"/>
                <a:cs typeface="Calibri" panose="020F0502020204030204" pitchFamily="34" charset="0"/>
              </a:rPr>
              <a:t>VAPP and LSU r</a:t>
            </a:r>
            <a:r>
              <a:rPr lang="en-US" sz="2200" dirty="0">
                <a:effectLst/>
                <a:latin typeface="Calibri" panose="020F0502020204030204" pitchFamily="34" charset="0"/>
                <a:ea typeface="Times New Roman" panose="02020603050405020304" pitchFamily="18" charset="0"/>
                <a:cs typeface="Calibri" panose="020F0502020204030204" pitchFamily="34" charset="0"/>
              </a:rPr>
              <a:t>atings made by participants with PD remained relatively consistent over three time points, across the span of one month, however, CPIB ratings decreased from Visit 1 to Visit 3.</a:t>
            </a:r>
          </a:p>
          <a:p>
            <a:endParaRPr lang="en-US" sz="1600" spc="-15" dirty="0">
              <a:effectLst/>
              <a:latin typeface="Times New Roman" panose="02020603050405020304" pitchFamily="18" charset="0"/>
              <a:ea typeface="Times New Roman" panose="02020603050405020304" pitchFamily="18" charset="0"/>
            </a:endParaRPr>
          </a:p>
          <a:p>
            <a:r>
              <a:rPr lang="en-US" sz="2800" dirty="0">
                <a:solidFill>
                  <a:srgbClr val="501C9E"/>
                </a:solidFill>
                <a:latin typeface="Calibri" panose="020F0502020204030204" pitchFamily="34" charset="0"/>
                <a:ea typeface="Times New Roman" panose="02020603050405020304" pitchFamily="18" charset="0"/>
                <a:cs typeface="Calibri" panose="020F0502020204030204" pitchFamily="34" charset="0"/>
              </a:rPr>
              <a:t>PD versus Primary Communication Partners</a:t>
            </a:r>
          </a:p>
          <a:p>
            <a:endParaRPr lang="en-US" sz="800" spc="-15"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200" spc="-15" dirty="0">
                <a:latin typeface="Calibri" panose="020F0502020204030204" pitchFamily="34" charset="0"/>
                <a:ea typeface="Times New Roman" panose="02020603050405020304" pitchFamily="18" charset="0"/>
                <a:cs typeface="Calibri" panose="020F0502020204030204" pitchFamily="34" charset="0"/>
              </a:rPr>
              <a:t>T</a:t>
            </a:r>
            <a:r>
              <a:rPr lang="en-US" sz="2200" dirty="0">
                <a:effectLst/>
                <a:latin typeface="Calibri" panose="020F0502020204030204" pitchFamily="34" charset="0"/>
                <a:ea typeface="Times New Roman" panose="02020603050405020304" pitchFamily="18" charset="0"/>
                <a:cs typeface="Calibri" panose="020F0502020204030204" pitchFamily="34" charset="0"/>
              </a:rPr>
              <a:t>here was relative consistency and stability in self-rated communicative participation and level of speech usage over the three time-points both within and between participants with PD and their PCPs. </a:t>
            </a:r>
          </a:p>
          <a:p>
            <a:pPr marL="342900" indent="-342900">
              <a:buFont typeface="Arial" panose="020B0604020202020204" pitchFamily="34" charset="0"/>
              <a:buChar char="•"/>
            </a:pP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Of note,</a:t>
            </a:r>
            <a:r>
              <a:rPr lang="en-US" sz="2200" dirty="0">
                <a:latin typeface="Calibri" panose="020F0502020204030204" pitchFamily="34" charset="0"/>
                <a:ea typeface="Times New Roman" panose="02020603050405020304" pitchFamily="18" charset="0"/>
                <a:cs typeface="Calibri" panose="020F0502020204030204" pitchFamily="34" charset="0"/>
              </a:rPr>
              <a:t> CPIB ratings decreased from Visit 1 to Visit 3 for participants with PD. </a:t>
            </a:r>
            <a:r>
              <a:rPr lang="en-US" sz="2200">
                <a:latin typeface="Calibri" panose="020F0502020204030204" pitchFamily="34" charset="0"/>
                <a:ea typeface="Times New Roman" panose="02020603050405020304" pitchFamily="18" charset="0"/>
                <a:cs typeface="Calibri" panose="020F0502020204030204" pitchFamily="34" charset="0"/>
              </a:rPr>
              <a:t>A similar, </a:t>
            </a:r>
            <a:r>
              <a:rPr lang="en-US" sz="2200" dirty="0">
                <a:latin typeface="Calibri" panose="020F0502020204030204" pitchFamily="34" charset="0"/>
                <a:ea typeface="Times New Roman" panose="02020603050405020304" pitchFamily="18" charset="0"/>
                <a:cs typeface="Calibri" panose="020F0502020204030204" pitchFamily="34" charset="0"/>
              </a:rPr>
              <a:t>but non-significant pattern was observed for proxy-rated CPIB scores (Figure 3).</a:t>
            </a:r>
            <a:endParaRPr lang="en-US" sz="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ea typeface="Times New Roman" panose="02020603050405020304" pitchFamily="18" charset="0"/>
                <a:cs typeface="Calibri" panose="020F0502020204030204" pitchFamily="34" charset="0"/>
              </a:rPr>
              <a:t>Although p</a:t>
            </a:r>
            <a:r>
              <a:rPr lang="en-US" sz="2200" dirty="0">
                <a:effectLst/>
                <a:latin typeface="Calibri" panose="020F0502020204030204" pitchFamily="34" charset="0"/>
                <a:ea typeface="Calibri" panose="020F0502020204030204" pitchFamily="34" charset="0"/>
                <a:cs typeface="Calibri" panose="020F0502020204030204" pitchFamily="34" charset="0"/>
              </a:rPr>
              <a:t>roxy-rated communicative participation was </a:t>
            </a:r>
            <a:r>
              <a:rPr lang="en-US" sz="2200" dirty="0">
                <a:latin typeface="Calibri" panose="020F0502020204030204" pitchFamily="34" charset="0"/>
                <a:ea typeface="Calibri" panose="020F0502020204030204" pitchFamily="34" charset="0"/>
                <a:cs typeface="Calibri" panose="020F0502020204030204" pitchFamily="34" charset="0"/>
              </a:rPr>
              <a:t>rated similarly to self-rated communicative participation, it is still preferable to gather this information directly from the individual. However, our results suggest that proxy-ratings could</a:t>
            </a:r>
            <a:r>
              <a:rPr lang="en-US" sz="2200" dirty="0">
                <a:effectLst/>
                <a:latin typeface="Calibri" panose="020F0502020204030204" pitchFamily="34" charset="0"/>
                <a:ea typeface="Calibri" panose="020F0502020204030204" pitchFamily="34" charset="0"/>
                <a:cs typeface="Calibri" panose="020F0502020204030204" pitchFamily="34" charset="0"/>
              </a:rPr>
              <a:t> be used in the event the individual with PD is not able to provide this information.</a:t>
            </a:r>
            <a:endParaRPr lang="en-US" sz="2400" dirty="0">
              <a:solidFill>
                <a:srgbClr val="501C9E"/>
              </a:solidFill>
              <a:latin typeface="Calibri" panose="020F0502020204030204" pitchFamily="34" charset="0"/>
              <a:ea typeface="Times New Roman" panose="02020603050405020304" pitchFamily="18" charset="0"/>
              <a:cs typeface="Calibri" panose="020F0502020204030204" pitchFamily="34" charset="0"/>
            </a:endParaRPr>
          </a:p>
          <a:p>
            <a:endParaRPr lang="en-US" sz="800" spc="-15" dirty="0">
              <a:effectLst/>
              <a:latin typeface="Calibri" panose="020F0502020204030204" pitchFamily="34" charset="0"/>
              <a:ea typeface="Times New Roman" panose="02020603050405020304" pitchFamily="18" charset="0"/>
              <a:cs typeface="Calibri" panose="020F0502020204030204" pitchFamily="34" charset="0"/>
            </a:endParaRPr>
          </a:p>
          <a:p>
            <a:r>
              <a:rPr lang="en-US" sz="2800" dirty="0">
                <a:solidFill>
                  <a:srgbClr val="501C9E"/>
                </a:solidFill>
                <a:latin typeface="Calibri" panose="020F0502020204030204" pitchFamily="34" charset="0"/>
                <a:ea typeface="Times New Roman" panose="02020603050405020304" pitchFamily="18" charset="0"/>
                <a:cs typeface="Calibri" panose="020F0502020204030204" pitchFamily="34" charset="0"/>
              </a:rPr>
              <a:t>Summary</a:t>
            </a:r>
          </a:p>
          <a:p>
            <a:endParaRPr lang="en-US" sz="800" spc="-15"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ea typeface="Times New Roman" panose="02020603050405020304" pitchFamily="18" charset="0"/>
                <a:cs typeface="Calibri" panose="020F0502020204030204" pitchFamily="34" charset="0"/>
              </a:rPr>
              <a:t>Despite previous studies demonstrating variability in speech production</a:t>
            </a:r>
            <a:r>
              <a:rPr lang="en-US" sz="2200" baseline="30000" dirty="0">
                <a:latin typeface="Calibri" panose="020F0502020204030204" pitchFamily="34" charset="0"/>
                <a:ea typeface="Times New Roman" panose="02020603050405020304" pitchFamily="18" charset="0"/>
                <a:cs typeface="Calibri" panose="020F0502020204030204" pitchFamily="34" charset="0"/>
              </a:rPr>
              <a:t>12,</a:t>
            </a:r>
            <a:r>
              <a:rPr lang="en-US" sz="2200" dirty="0">
                <a:latin typeface="Calibri" panose="020F0502020204030204" pitchFamily="34" charset="0"/>
                <a:ea typeface="Times New Roman" panose="02020603050405020304" pitchFamily="18" charset="0"/>
                <a:cs typeface="Calibri" panose="020F0502020204030204" pitchFamily="34" charset="0"/>
              </a:rPr>
              <a:t>, including variability in speech intensity in IWPD</a:t>
            </a:r>
            <a:r>
              <a:rPr lang="en-US" sz="2200" baseline="30000" dirty="0">
                <a:latin typeface="Calibri" panose="020F0502020204030204" pitchFamily="34" charset="0"/>
                <a:ea typeface="Times New Roman" panose="02020603050405020304" pitchFamily="18" charset="0"/>
                <a:cs typeface="Calibri" panose="020F0502020204030204" pitchFamily="34" charset="0"/>
              </a:rPr>
              <a:t>13</a:t>
            </a:r>
            <a:r>
              <a:rPr lang="en-US" sz="2200" dirty="0">
                <a:latin typeface="Calibri" panose="020F0502020204030204" pitchFamily="34" charset="0"/>
                <a:ea typeface="Times New Roman" panose="02020603050405020304" pitchFamily="18" charset="0"/>
                <a:cs typeface="Calibri" panose="020F0502020204030204" pitchFamily="34" charset="0"/>
              </a:rPr>
              <a:t> our study demonstrated relative stability in self-rated communicative participation over three time-points during a one-month period. </a:t>
            </a:r>
          </a:p>
          <a:p>
            <a:pPr marL="342900" indent="-342900">
              <a:buFont typeface="Arial" panose="020B0604020202020204" pitchFamily="34" charset="0"/>
              <a:buChar char="•"/>
            </a:pP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ea typeface="Times New Roman" panose="02020603050405020304" pitchFamily="18" charset="0"/>
                <a:cs typeface="Calibri" panose="020F0502020204030204" pitchFamily="34" charset="0"/>
              </a:rPr>
              <a:t>An exception was a decrease of PD-rated CPIB scores from Visit 1 to Visit 3. This pattern of decreasing CPIB scores from Visit 1 to Visit 3 was also observed in proxy-ratings. It could be hypothesized that participants with PD had time to reflect and become more aware of their actual communicative participation over the 1-month period between study visits. It could also be hypothesized that the similar pattern of ratings made by PCPs may be the result of a discussion about communicative participation between the participants with PD and their PCPs over the 1-month period before the final visit. This finding deserves future study.</a:t>
            </a:r>
          </a:p>
          <a:p>
            <a:pPr marL="342900" indent="-342900">
              <a:buFont typeface="Arial" panose="020B0604020202020204" pitchFamily="34" charset="0"/>
              <a:buChar char="•"/>
            </a:pPr>
            <a:endParaRPr lang="en-US" sz="800" dirty="0">
              <a:latin typeface="Calibri" panose="020F0502020204030204" pitchFamily="34" charset="0"/>
              <a:ea typeface="Times New Roman" panose="02020603050405020304" pitchFamily="18" charset="0"/>
              <a:cs typeface="Calibri" panose="020F0502020204030204" pitchFamily="34" charset="0"/>
            </a:endParaRPr>
          </a:p>
          <a:p>
            <a:endParaRPr lang="en-US" sz="800" dirty="0">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This study has contributed to our understanding of the variability of communicative</a:t>
            </a:r>
            <a:r>
              <a:rPr lang="en-US" sz="22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200" dirty="0">
                <a:effectLst/>
                <a:latin typeface="Calibri" panose="020F0502020204030204" pitchFamily="34" charset="0"/>
                <a:ea typeface="Times New Roman" panose="02020603050405020304" pitchFamily="18" charset="0"/>
                <a:cs typeface="Calibri" panose="020F0502020204030204" pitchFamily="34" charset="0"/>
              </a:rPr>
              <a:t>participation</a:t>
            </a:r>
            <a:r>
              <a:rPr lang="en-US" sz="22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200" dirty="0">
                <a:effectLst/>
                <a:latin typeface="Calibri" panose="020F0502020204030204" pitchFamily="34" charset="0"/>
                <a:ea typeface="Times New Roman" panose="02020603050405020304" pitchFamily="18" charset="0"/>
                <a:cs typeface="Calibri" panose="020F0502020204030204" pitchFamily="34" charset="0"/>
              </a:rPr>
              <a:t>ratings</a:t>
            </a:r>
            <a:r>
              <a:rPr lang="en-US" sz="22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200" dirty="0">
                <a:effectLst/>
                <a:latin typeface="Calibri" panose="020F0502020204030204" pitchFamily="34" charset="0"/>
                <a:ea typeface="Times New Roman" panose="02020603050405020304" pitchFamily="18" charset="0"/>
                <a:cs typeface="Calibri" panose="020F0502020204030204" pitchFamily="34" charset="0"/>
              </a:rPr>
              <a:t>in IWPD and hypophonia.</a:t>
            </a:r>
          </a:p>
          <a:p>
            <a:pPr marL="342900" indent="-342900">
              <a:buFont typeface="Arial" panose="020B0604020202020204" pitchFamily="34" charset="0"/>
              <a:buChar char="•"/>
            </a:pPr>
            <a:endParaRPr lang="en-US" sz="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These findings may provide additional context in the interpretation of participation-based PROMs in this clinical population.</a:t>
            </a:r>
          </a:p>
          <a:p>
            <a:endParaRPr lang="en-US" sz="2200" dirty="0">
              <a:latin typeface="Calibri" panose="020F0502020204030204" pitchFamily="34" charset="0"/>
              <a:ea typeface="Times New Roman" panose="02020603050405020304" pitchFamily="18" charset="0"/>
              <a:cs typeface="Calibri" panose="020F0502020204030204" pitchFamily="34" charset="0"/>
            </a:endParaRPr>
          </a:p>
        </p:txBody>
      </p:sp>
      <p:sp>
        <p:nvSpPr>
          <p:cNvPr id="26" name="TextBox 25"/>
          <p:cNvSpPr txBox="1"/>
          <p:nvPr/>
        </p:nvSpPr>
        <p:spPr>
          <a:xfrm>
            <a:off x="398142" y="6792785"/>
            <a:ext cx="11894860" cy="7478970"/>
          </a:xfrm>
          <a:prstGeom prst="rect">
            <a:avLst/>
          </a:prstGeom>
          <a:solidFill>
            <a:srgbClr val="EAEAEA"/>
          </a:solidFill>
        </p:spPr>
        <p:txBody>
          <a:bodyPr wrap="square" rtlCol="0">
            <a:spAutoFit/>
          </a:bodyPr>
          <a:lstStyle/>
          <a:p>
            <a:pPr marL="342900" indent="-342900">
              <a:buFont typeface="Arial"/>
              <a:buChar char="•"/>
            </a:pPr>
            <a:r>
              <a:rPr lang="en-US" sz="2100" dirty="0">
                <a:effectLst/>
                <a:latin typeface="Calibri" panose="020F0502020204030204" pitchFamily="34" charset="0"/>
                <a:ea typeface="Calibri" panose="020F0502020204030204" pitchFamily="34" charset="0"/>
                <a:cs typeface="Calibri" panose="020F0502020204030204" pitchFamily="34" charset="0"/>
              </a:rPr>
              <a:t>Individuals with Parkinson’s disease (IWPD) and hypophonia can experience several challenges </a:t>
            </a:r>
            <a:r>
              <a:rPr lang="en-US" sz="2100" dirty="0">
                <a:latin typeface="Calibri" panose="020F0502020204030204" pitchFamily="34" charset="0"/>
                <a:ea typeface="Calibri" panose="020F0502020204030204" pitchFamily="34" charset="0"/>
                <a:cs typeface="Calibri" panose="020F0502020204030204" pitchFamily="34" charset="0"/>
              </a:rPr>
              <a:t>including </a:t>
            </a:r>
            <a:r>
              <a:rPr lang="en-US" sz="2100" dirty="0">
                <a:effectLst/>
                <a:latin typeface="Calibri" panose="020F0502020204030204" pitchFamily="34" charset="0"/>
                <a:ea typeface="Calibri" panose="020F0502020204030204" pitchFamily="34" charset="0"/>
                <a:cs typeface="Calibri" panose="020F0502020204030204" pitchFamily="34" charset="0"/>
              </a:rPr>
              <a:t>difficulty being heard in </a:t>
            </a:r>
            <a:r>
              <a:rPr lang="en-US" sz="2100" dirty="0">
                <a:latin typeface="Calibri" panose="020F0502020204030204" pitchFamily="34" charset="0"/>
                <a:ea typeface="Calibri" panose="020F0502020204030204" pitchFamily="34" charset="0"/>
                <a:cs typeface="Calibri" panose="020F0502020204030204" pitchFamily="34" charset="0"/>
              </a:rPr>
              <a:t>communicative</a:t>
            </a:r>
            <a:r>
              <a:rPr lang="en-US" sz="2100" dirty="0">
                <a:effectLst/>
                <a:latin typeface="Calibri" panose="020F0502020204030204" pitchFamily="34" charset="0"/>
                <a:ea typeface="Calibri" panose="020F0502020204030204" pitchFamily="34" charset="0"/>
                <a:cs typeface="Calibri" panose="020F0502020204030204" pitchFamily="34" charset="0"/>
              </a:rPr>
              <a:t> settings, and often require numerous requests from communication partners to speak louder or to repeat themselves</a:t>
            </a:r>
            <a:r>
              <a:rPr lang="en-US" sz="2100" baseline="30000" dirty="0">
                <a:effectLst/>
                <a:latin typeface="Calibri" panose="020F0502020204030204" pitchFamily="34" charset="0"/>
                <a:ea typeface="Calibri" panose="020F0502020204030204" pitchFamily="34" charset="0"/>
                <a:cs typeface="Calibri" panose="020F0502020204030204" pitchFamily="34" charset="0"/>
              </a:rPr>
              <a:t>1,2,3</a:t>
            </a:r>
            <a:r>
              <a:rPr lang="en-US" sz="2100" dirty="0">
                <a:effectLst/>
                <a:latin typeface="Calibri" panose="020F0502020204030204" pitchFamily="34" charset="0"/>
                <a:ea typeface="Calibri" panose="020F0502020204030204" pitchFamily="34" charset="0"/>
                <a:cs typeface="Calibri" panose="020F0502020204030204" pitchFamily="34" charset="0"/>
              </a:rPr>
              <a:t>. </a:t>
            </a:r>
          </a:p>
          <a:p>
            <a:pPr marL="342900" indent="-342900">
              <a:buFont typeface="Arial"/>
              <a:buChar char="•"/>
            </a:pPr>
            <a:endParaRPr lang="en-US" sz="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a:buChar char="•"/>
            </a:pPr>
            <a:r>
              <a:rPr lang="en-US" sz="2100" dirty="0">
                <a:latin typeface="Calibri" panose="020F0502020204030204" pitchFamily="34" charset="0"/>
                <a:ea typeface="Calibri" panose="020F0502020204030204" pitchFamily="34" charset="0"/>
                <a:cs typeface="Calibri" panose="020F0502020204030204" pitchFamily="34" charset="0"/>
              </a:rPr>
              <a:t>T</a:t>
            </a:r>
            <a:r>
              <a:rPr lang="en-US" sz="2100" dirty="0">
                <a:effectLst/>
                <a:latin typeface="Calibri" panose="020F0502020204030204" pitchFamily="34" charset="0"/>
                <a:ea typeface="Calibri" panose="020F0502020204030204" pitchFamily="34" charset="0"/>
                <a:cs typeface="Calibri" panose="020F0502020204030204" pitchFamily="34" charset="0"/>
              </a:rPr>
              <a:t>hese challenges can produce interferences to</a:t>
            </a:r>
            <a:r>
              <a:rPr lang="en-US" sz="2100" dirty="0">
                <a:latin typeface="Calibri" panose="020F0502020204030204" pitchFamily="34" charset="0"/>
                <a:ea typeface="Calibri" panose="020F0502020204030204" pitchFamily="34" charset="0"/>
                <a:cs typeface="Calibri" panose="020F0502020204030204" pitchFamily="34" charset="0"/>
              </a:rPr>
              <a:t> communicative participation, </a:t>
            </a:r>
            <a:r>
              <a:rPr lang="en-US" sz="2100" dirty="0">
                <a:effectLst/>
                <a:latin typeface="Calibri" panose="020F0502020204030204" pitchFamily="34" charset="0"/>
                <a:ea typeface="Calibri" panose="020F0502020204030204" pitchFamily="34" charset="0"/>
                <a:cs typeface="Calibri" panose="020F0502020204030204" pitchFamily="34" charset="0"/>
              </a:rPr>
              <a:t>defined as “taking part in life situations where knowledge, information, ideas or feelings are exchanged”</a:t>
            </a:r>
            <a:r>
              <a:rPr lang="en-US" sz="2100" baseline="30000" dirty="0">
                <a:effectLst/>
                <a:latin typeface="Calibri" panose="020F0502020204030204" pitchFamily="34" charset="0"/>
                <a:ea typeface="Calibri" panose="020F0502020204030204" pitchFamily="34" charset="0"/>
                <a:cs typeface="Calibri" panose="020F0502020204030204" pitchFamily="34" charset="0"/>
              </a:rPr>
              <a:t>4</a:t>
            </a:r>
          </a:p>
          <a:p>
            <a:pPr marL="342900" indent="-342900">
              <a:buFont typeface="Arial"/>
              <a:buChar char="•"/>
            </a:pPr>
            <a:endParaRPr lang="en-US" sz="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a:buChar char="•"/>
            </a:pPr>
            <a:r>
              <a:rPr lang="en-US" sz="2100" dirty="0">
                <a:effectLst/>
                <a:latin typeface="Calibri" panose="020F0502020204030204" pitchFamily="34" charset="0"/>
                <a:ea typeface="Calibri" panose="020F0502020204030204" pitchFamily="34" charset="0"/>
                <a:cs typeface="Calibri" panose="020F0502020204030204" pitchFamily="34" charset="0"/>
              </a:rPr>
              <a:t>Person-reported outcome measures (PROMs) are particularly useful to measure an individual’s communicative participation. PROMs enable an individual with a communication disorder to report the subjective experiences and perspectives of their communicative interactions</a:t>
            </a:r>
            <a:r>
              <a:rPr lang="en-US" sz="2100" baseline="30000" dirty="0">
                <a:effectLst/>
                <a:latin typeface="Calibri" panose="020F0502020204030204" pitchFamily="34" charset="0"/>
                <a:ea typeface="Calibri" panose="020F0502020204030204" pitchFamily="34" charset="0"/>
                <a:cs typeface="Calibri" panose="020F0502020204030204" pitchFamily="34" charset="0"/>
              </a:rPr>
              <a:t>5</a:t>
            </a:r>
            <a:r>
              <a:rPr lang="en-US" sz="2100" dirty="0">
                <a:effectLst/>
                <a:latin typeface="Calibri" panose="020F0502020204030204" pitchFamily="34" charset="0"/>
                <a:ea typeface="Calibri" panose="020F0502020204030204" pitchFamily="34" charset="0"/>
                <a:cs typeface="Calibri" panose="020F0502020204030204" pitchFamily="34" charset="0"/>
              </a:rPr>
              <a:t>. </a:t>
            </a:r>
          </a:p>
          <a:p>
            <a:pPr marL="342900" indent="-342900">
              <a:buFont typeface="Arial"/>
              <a:buChar char="•"/>
            </a:pPr>
            <a:endParaRPr lang="en-US" sz="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a:buChar char="•"/>
            </a:pPr>
            <a:r>
              <a:rPr lang="en-US" sz="2100" dirty="0">
                <a:effectLst/>
                <a:latin typeface="Calibri" panose="020F0502020204030204" pitchFamily="34" charset="0"/>
                <a:ea typeface="Calibri" panose="020F0502020204030204" pitchFamily="34" charset="0"/>
                <a:cs typeface="Calibri" panose="020F0502020204030204" pitchFamily="34" charset="0"/>
              </a:rPr>
              <a:t>Two PROMs that evaluate the construct of communicative participation are the Communicative Participation Item Bank (CPIB)</a:t>
            </a:r>
            <a:r>
              <a:rPr lang="en-US" sz="2100" baseline="30000" dirty="0">
                <a:effectLst/>
                <a:latin typeface="Calibri" panose="020F0502020204030204" pitchFamily="34" charset="0"/>
                <a:ea typeface="Calibri" panose="020F0502020204030204" pitchFamily="34" charset="0"/>
                <a:cs typeface="Calibri" panose="020F0502020204030204" pitchFamily="34" charset="0"/>
              </a:rPr>
              <a:t>5</a:t>
            </a:r>
            <a:r>
              <a:rPr lang="en-US" sz="2100" dirty="0">
                <a:effectLst/>
                <a:latin typeface="Calibri" panose="020F0502020204030204" pitchFamily="34" charset="0"/>
                <a:ea typeface="Calibri" panose="020F0502020204030204" pitchFamily="34" charset="0"/>
                <a:cs typeface="Calibri" panose="020F0502020204030204" pitchFamily="34" charset="0"/>
              </a:rPr>
              <a:t> and the Voice Activity and Participation Profile (VAPP)</a:t>
            </a:r>
            <a:r>
              <a:rPr lang="en-US" sz="2100" baseline="30000" dirty="0">
                <a:effectLst/>
                <a:latin typeface="Calibri" panose="020F0502020204030204" pitchFamily="34" charset="0"/>
                <a:ea typeface="Calibri" panose="020F0502020204030204" pitchFamily="34" charset="0"/>
                <a:cs typeface="Calibri" panose="020F0502020204030204" pitchFamily="34" charset="0"/>
              </a:rPr>
              <a:t>6</a:t>
            </a:r>
            <a:r>
              <a:rPr lang="en-US" sz="2100" dirty="0">
                <a:effectLst/>
                <a:latin typeface="Calibri" panose="020F0502020204030204" pitchFamily="34" charset="0"/>
                <a:ea typeface="Calibri" panose="020F0502020204030204" pitchFamily="34" charset="0"/>
                <a:cs typeface="Calibri" panose="020F0502020204030204" pitchFamily="34" charset="0"/>
              </a:rPr>
              <a:t>. </a:t>
            </a:r>
          </a:p>
          <a:p>
            <a:pPr marL="342900" indent="-342900">
              <a:buFont typeface="Arial"/>
              <a:buChar char="•"/>
            </a:pPr>
            <a:endParaRPr lang="en-US" sz="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a:buChar char="•"/>
            </a:pPr>
            <a:r>
              <a:rPr lang="en-US" sz="2100" dirty="0">
                <a:effectLst/>
                <a:latin typeface="Calibri" panose="020F0502020204030204" pitchFamily="34" charset="0"/>
                <a:ea typeface="Calibri" panose="020F0502020204030204" pitchFamily="34" charset="0"/>
                <a:cs typeface="Calibri" panose="020F0502020204030204" pitchFamily="34" charset="0"/>
              </a:rPr>
              <a:t>Several studies have explored communicative participation in IWPD using the CPIB</a:t>
            </a:r>
            <a:r>
              <a:rPr lang="en-US" sz="2100" baseline="30000" dirty="0">
                <a:effectLst/>
                <a:latin typeface="Calibri" panose="020F0502020204030204" pitchFamily="34" charset="0"/>
                <a:ea typeface="Calibri" panose="020F0502020204030204" pitchFamily="34" charset="0"/>
                <a:cs typeface="Calibri" panose="020F0502020204030204" pitchFamily="34" charset="0"/>
              </a:rPr>
              <a:t>7,8</a:t>
            </a:r>
            <a:r>
              <a:rPr lang="en-US" sz="2100" dirty="0">
                <a:effectLst/>
                <a:latin typeface="Calibri" panose="020F0502020204030204" pitchFamily="34" charset="0"/>
                <a:ea typeface="Calibri" panose="020F0502020204030204" pitchFamily="34" charset="0"/>
                <a:cs typeface="Calibri" panose="020F0502020204030204" pitchFamily="34" charset="0"/>
              </a:rPr>
              <a:t> and the VAPP</a:t>
            </a:r>
            <a:r>
              <a:rPr lang="en-US" sz="2100" baseline="30000" dirty="0">
                <a:latin typeface="Calibri" panose="020F0502020204030204" pitchFamily="34" charset="0"/>
                <a:ea typeface="Calibri" panose="020F0502020204030204" pitchFamily="34" charset="0"/>
                <a:cs typeface="Calibri" panose="020F0502020204030204" pitchFamily="34" charset="0"/>
              </a:rPr>
              <a:t>9,10</a:t>
            </a:r>
            <a:r>
              <a:rPr lang="en-US" sz="2100" dirty="0">
                <a:effectLst/>
                <a:latin typeface="Calibri" panose="020F0502020204030204" pitchFamily="34" charset="0"/>
                <a:ea typeface="Calibri" panose="020F0502020204030204" pitchFamily="34" charset="0"/>
                <a:cs typeface="Calibri" panose="020F0502020204030204" pitchFamily="34" charset="0"/>
              </a:rPr>
              <a:t> but none of these studies have evaluated the variability of communicative participation over time.</a:t>
            </a:r>
          </a:p>
          <a:p>
            <a:pPr marL="342900" indent="-342900">
              <a:buFont typeface="Arial"/>
              <a:buChar char="•"/>
            </a:pPr>
            <a:endParaRPr lang="en-US" sz="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a:buChar char="•"/>
            </a:pPr>
            <a:r>
              <a:rPr lang="en-US" sz="2100" dirty="0">
                <a:latin typeface="Calibri" panose="020F0502020204030204" pitchFamily="34" charset="0"/>
                <a:ea typeface="Times New Roman" panose="02020603050405020304" pitchFamily="18" charset="0"/>
                <a:cs typeface="Calibri" panose="020F0502020204030204" pitchFamily="34" charset="0"/>
              </a:rPr>
              <a:t>This is important </a:t>
            </a:r>
            <a:r>
              <a:rPr lang="en-US" sz="2100" dirty="0">
                <a:effectLst/>
                <a:latin typeface="Calibri" panose="020F0502020204030204" pitchFamily="34" charset="0"/>
                <a:ea typeface="Times New Roman" panose="02020603050405020304" pitchFamily="18" charset="0"/>
                <a:cs typeface="Calibri" panose="020F0502020204030204" pitchFamily="34" charset="0"/>
              </a:rPr>
              <a:t>because IWPD have been reported to demonstrate variability in other domains such as speech production abilities, especially in the context of clinical testing environments</a:t>
            </a:r>
            <a:r>
              <a:rPr lang="en-US" sz="2100" baseline="30000" dirty="0">
                <a:effectLst/>
                <a:latin typeface="Calibri" panose="020F0502020204030204" pitchFamily="34" charset="0"/>
                <a:ea typeface="Times New Roman" panose="02020603050405020304" pitchFamily="18" charset="0"/>
                <a:cs typeface="Calibri" panose="020F0502020204030204" pitchFamily="34" charset="0"/>
              </a:rPr>
              <a:t>11,12,13 </a:t>
            </a:r>
            <a:r>
              <a:rPr lang="en-US" sz="2100" dirty="0">
                <a:effectLst/>
                <a:latin typeface="Calibri" panose="020F0502020204030204" pitchFamily="34" charset="0"/>
                <a:ea typeface="Times New Roman" panose="02020603050405020304" pitchFamily="18" charset="0"/>
                <a:cs typeface="Calibri" panose="020F0502020204030204" pitchFamily="34" charset="0"/>
              </a:rPr>
              <a:t>.</a:t>
            </a:r>
          </a:p>
          <a:p>
            <a:pPr marL="342900" indent="-342900">
              <a:buFont typeface="Arial"/>
              <a:buChar char="•"/>
            </a:pPr>
            <a:endParaRPr lang="en-US" sz="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a:buChar char="•"/>
            </a:pPr>
            <a:r>
              <a:rPr lang="en-US" sz="2100" dirty="0">
                <a:latin typeface="Calibri" panose="020F0502020204030204" pitchFamily="34" charset="0"/>
                <a:ea typeface="Times New Roman" panose="02020603050405020304" pitchFamily="18" charset="0"/>
                <a:cs typeface="Calibri" panose="020F0502020204030204" pitchFamily="34" charset="0"/>
              </a:rPr>
              <a:t>T</a:t>
            </a:r>
            <a:r>
              <a:rPr lang="en-US" sz="2100" dirty="0">
                <a:effectLst/>
                <a:latin typeface="Calibri" panose="020F0502020204030204" pitchFamily="34" charset="0"/>
                <a:ea typeface="Times New Roman" panose="02020603050405020304" pitchFamily="18" charset="0"/>
                <a:cs typeface="Calibri" panose="020F0502020204030204" pitchFamily="34" charset="0"/>
              </a:rPr>
              <a:t>here appear to be no published studies that have investigated the variability of self-rated communicative participation for IWPD or how proxy-rated communicative participation, made by primary communication partners (PCP) of IWPD, potentially change over time. </a:t>
            </a:r>
          </a:p>
          <a:p>
            <a:pPr marL="342900" indent="-342900">
              <a:buFont typeface="Arial"/>
              <a:buChar char="•"/>
            </a:pPr>
            <a:endParaRPr lang="en-US" sz="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a:buChar char="•"/>
            </a:pPr>
            <a:r>
              <a:rPr lang="en-US" sz="2100" dirty="0">
                <a:effectLst/>
                <a:latin typeface="Calibri" panose="020F0502020204030204" pitchFamily="34" charset="0"/>
                <a:ea typeface="Times New Roman" panose="02020603050405020304" pitchFamily="18" charset="0"/>
                <a:cs typeface="Calibri" panose="020F0502020204030204" pitchFamily="34" charset="0"/>
              </a:rPr>
              <a:t>The measurement of self- and proxy-rated communicative participation over repeated time points may aid in our understanding of the stability of this construct and may assist in the interpretation of participation-based, PROMs in this population.</a:t>
            </a:r>
            <a:endParaRPr lang="en-CA" sz="2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8" name="TextBox 27"/>
          <p:cNvSpPr txBox="1"/>
          <p:nvPr/>
        </p:nvSpPr>
        <p:spPr>
          <a:xfrm>
            <a:off x="12662387" y="6803935"/>
            <a:ext cx="8782428" cy="10587514"/>
          </a:xfrm>
          <a:prstGeom prst="rect">
            <a:avLst/>
          </a:prstGeom>
          <a:noFill/>
        </p:spPr>
        <p:txBody>
          <a:bodyPr wrap="square" rtlCol="0">
            <a:spAutoFit/>
          </a:bodyPr>
          <a:lstStyle/>
          <a:p>
            <a:r>
              <a:rPr lang="en-CA" sz="3600" i="1" dirty="0">
                <a:solidFill>
                  <a:srgbClr val="501C9E"/>
                </a:solidFill>
                <a:latin typeface="Calibri" panose="020F0502020204030204" pitchFamily="34" charset="0"/>
                <a:cs typeface="Calibri" panose="020F0502020204030204" pitchFamily="34" charset="0"/>
              </a:rPr>
              <a:t>Protocol</a:t>
            </a:r>
          </a:p>
          <a:p>
            <a:endParaRPr lang="en-CA" sz="800" i="1" dirty="0">
              <a:solidFill>
                <a:srgbClr val="501C9E"/>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Participants with PD, their PCPs, and control participants were seated in a quiet laboratory environment for all three experimental sessions.</a:t>
            </a:r>
            <a:endParaRPr lang="en-CA" sz="2200" dirty="0">
              <a:effectLst/>
              <a:latin typeface="Calibri" panose="020F0502020204030204" pitchFamily="34" charset="0"/>
              <a:ea typeface="Calibri" panose="020F0502020204030204" pitchFamily="34" charset="0"/>
              <a:cs typeface="Calibri" panose="020F0502020204030204" pitchFamily="34" charset="0"/>
            </a:endParaRPr>
          </a:p>
          <a:p>
            <a:pPr>
              <a:spcBef>
                <a:spcPts val="200"/>
              </a:spcBef>
              <a:tabLst>
                <a:tab pos="810260" algn="l"/>
              </a:tabLst>
            </a:pPr>
            <a:endParaRPr lang="en-US" sz="1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spcBef>
                <a:spcPts val="200"/>
              </a:spcBef>
              <a:tabLst>
                <a:tab pos="810260" algn="l"/>
              </a:tabLst>
            </a:pPr>
            <a:r>
              <a:rPr lang="en-US" sz="2400" b="1" dirty="0">
                <a:solidFill>
                  <a:srgbClr val="501C9E"/>
                </a:solidFill>
                <a:effectLst/>
                <a:latin typeface="Calibri" panose="020F0502020204030204" pitchFamily="34" charset="0"/>
                <a:ea typeface="Times New Roman" panose="02020603050405020304" pitchFamily="18" charset="0"/>
                <a:cs typeface="Calibri" panose="020F0502020204030204" pitchFamily="34" charset="0"/>
              </a:rPr>
              <a:t>Visit 1: Baseline</a:t>
            </a:r>
            <a:endParaRPr lang="en-CA" sz="2400" dirty="0">
              <a:solidFill>
                <a:srgbClr val="501C9E"/>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spcBef>
                <a:spcPts val="200"/>
              </a:spcBef>
              <a:buFont typeface="Arial" panose="020B0604020202020204" pitchFamily="34" charset="0"/>
              <a:buChar char="•"/>
              <a:tabLst>
                <a:tab pos="81026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All participants completed three patient reported outcome measures (CPIB, VAPP, and LSUS) during this visit. </a:t>
            </a:r>
          </a:p>
          <a:p>
            <a:pPr marL="285750" indent="-285750">
              <a:spcBef>
                <a:spcPts val="200"/>
              </a:spcBef>
              <a:buFont typeface="Arial" panose="020B0604020202020204" pitchFamily="34" charset="0"/>
              <a:buChar char="•"/>
              <a:tabLst>
                <a:tab pos="81026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PCPs provided proxy ratings of each PROM based on their perception of their partner’s communicative participation and level of speech usage. </a:t>
            </a:r>
          </a:p>
          <a:p>
            <a:pPr>
              <a:spcBef>
                <a:spcPts val="200"/>
              </a:spcBef>
              <a:tabLst>
                <a:tab pos="810260" algn="l"/>
              </a:tabLst>
            </a:pPr>
            <a:endPar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spcBef>
                <a:spcPts val="200"/>
              </a:spcBef>
              <a:tabLst>
                <a:tab pos="810260" algn="l"/>
              </a:tabLst>
            </a:pPr>
            <a:r>
              <a:rPr lang="en-US" sz="2400" dirty="0">
                <a:solidFill>
                  <a:srgbClr val="501C9E"/>
                </a:solidFill>
                <a:effectLst/>
                <a:latin typeface="Calibri" panose="020F0502020204030204" pitchFamily="34" charset="0"/>
                <a:ea typeface="Times New Roman" panose="02020603050405020304" pitchFamily="18" charset="0"/>
                <a:cs typeface="Calibri" panose="020F0502020204030204" pitchFamily="34" charset="0"/>
              </a:rPr>
              <a:t>Visit 2: </a:t>
            </a:r>
            <a:r>
              <a:rPr lang="en-US" sz="2400" b="1" dirty="0">
                <a:solidFill>
                  <a:srgbClr val="501C9E"/>
                </a:solidFill>
                <a:effectLst/>
                <a:latin typeface="Calibri" panose="020F0502020204030204" pitchFamily="34" charset="0"/>
                <a:ea typeface="Times New Roman" panose="02020603050405020304" pitchFamily="18" charset="0"/>
                <a:cs typeface="Calibri" panose="020F0502020204030204" pitchFamily="34" charset="0"/>
              </a:rPr>
              <a:t>Two to Five days following Visit 1</a:t>
            </a:r>
            <a:endParaRPr lang="en-CA" sz="2400" dirty="0">
              <a:solidFill>
                <a:srgbClr val="501C9E"/>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spcBef>
                <a:spcPts val="200"/>
              </a:spcBef>
              <a:buFont typeface="Arial" panose="020B0604020202020204" pitchFamily="34" charset="0"/>
              <a:buChar char="•"/>
              <a:tabLst>
                <a:tab pos="81026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During this second visit, all participants completed the same three PROMs (CPIB, VAPP, and LSUS). </a:t>
            </a:r>
          </a:p>
          <a:p>
            <a:pPr marL="285750" indent="-285750">
              <a:spcBef>
                <a:spcPts val="200"/>
              </a:spcBef>
              <a:buFont typeface="Arial" panose="020B0604020202020204" pitchFamily="34" charset="0"/>
              <a:buChar char="•"/>
              <a:tabLst>
                <a:tab pos="81026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PCPs provided proxy ratings of each PROM based on their perception of their partner’s communicative participation and level of speech usage. </a:t>
            </a:r>
          </a:p>
          <a:p>
            <a:pPr>
              <a:spcBef>
                <a:spcPts val="200"/>
              </a:spcBef>
              <a:tabLst>
                <a:tab pos="810260" algn="l"/>
              </a:tabLst>
            </a:pPr>
            <a:endParaRPr lang="en-US" sz="10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spcBef>
                <a:spcPts val="200"/>
              </a:spcBef>
              <a:tabLst>
                <a:tab pos="810260" algn="l"/>
              </a:tabLst>
            </a:pPr>
            <a:r>
              <a:rPr lang="en-US" sz="2400" b="1" dirty="0">
                <a:solidFill>
                  <a:srgbClr val="501C9E"/>
                </a:solidFill>
                <a:effectLst/>
                <a:latin typeface="Calibri" panose="020F0502020204030204" pitchFamily="34" charset="0"/>
                <a:ea typeface="Calibri" panose="020F0502020204030204" pitchFamily="34" charset="0"/>
                <a:cs typeface="Calibri" panose="020F0502020204030204" pitchFamily="34" charset="0"/>
              </a:rPr>
              <a:t>Visit 3: Four weeks following Visit 2</a:t>
            </a:r>
          </a:p>
          <a:p>
            <a:pPr marL="285750" indent="-285750">
              <a:spcBef>
                <a:spcPts val="200"/>
              </a:spcBef>
              <a:buFont typeface="Arial" panose="020B0604020202020204" pitchFamily="34" charset="0"/>
              <a:buChar char="•"/>
              <a:tabLst>
                <a:tab pos="81026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During this final visit, all participants completed the same three PROMs as Visits 1 and 2.</a:t>
            </a:r>
          </a:p>
          <a:p>
            <a:pPr marL="285750" indent="-285750">
              <a:spcBef>
                <a:spcPts val="200"/>
              </a:spcBef>
              <a:buFont typeface="Arial" panose="020B0604020202020204" pitchFamily="34" charset="0"/>
              <a:buChar char="•"/>
              <a:tabLst>
                <a:tab pos="81026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PCPs provided proxy ratings of each of these PROMs based on their perception of their partner’s communicative participation and level of speech usage. </a:t>
            </a:r>
          </a:p>
          <a:p>
            <a:pPr marL="285750" indent="-285750">
              <a:spcBef>
                <a:spcPts val="200"/>
              </a:spcBef>
              <a:buFont typeface="Arial" panose="020B0604020202020204" pitchFamily="34" charset="0"/>
              <a:buChar char="•"/>
              <a:tabLst>
                <a:tab pos="810260" algn="l"/>
              </a:tabLst>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200"/>
              </a:spcBef>
              <a:buFont typeface="Arial" panose="020B0604020202020204" pitchFamily="34" charset="0"/>
              <a:buChar char="•"/>
              <a:tabLst>
                <a:tab pos="81026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For all visits, the presentation order of the PROMs was randomized across participants and visits. The presentation order was determined using </a:t>
            </a:r>
            <a:r>
              <a:rPr lang="en-US" sz="2200" u="sng"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www.randomizer.org</a:t>
            </a:r>
            <a:r>
              <a:rPr lang="en-US" sz="22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spcBef>
                <a:spcPts val="200"/>
              </a:spcBef>
              <a:buFont typeface="Arial" panose="020B0604020202020204" pitchFamily="34" charset="0"/>
              <a:buChar char="•"/>
              <a:tabLst>
                <a:tab pos="810260" algn="l"/>
              </a:tabLst>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200"/>
              </a:spcBef>
              <a:buFont typeface="Arial" panose="020B0604020202020204" pitchFamily="34" charset="0"/>
              <a:buChar char="•"/>
              <a:tabLst>
                <a:tab pos="810260" algn="l"/>
              </a:tabLs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a:spcBef>
                <a:spcPts val="200"/>
              </a:spcBef>
              <a:tabLst>
                <a:tab pos="810260" algn="l"/>
              </a:tabLs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a:spcBef>
                <a:spcPts val="200"/>
              </a:spcBef>
              <a:tabLst>
                <a:tab pos="810260" algn="l"/>
              </a:tabLst>
            </a:pP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
        <p:nvSpPr>
          <p:cNvPr id="29" name="TextBox 28"/>
          <p:cNvSpPr txBox="1"/>
          <p:nvPr/>
        </p:nvSpPr>
        <p:spPr>
          <a:xfrm>
            <a:off x="21746626" y="14249837"/>
            <a:ext cx="10353267" cy="4385816"/>
          </a:xfrm>
          <a:prstGeom prst="rect">
            <a:avLst/>
          </a:prstGeom>
          <a:noFill/>
        </p:spPr>
        <p:txBody>
          <a:bodyPr wrap="square" rtlCol="0">
            <a:spAutoFit/>
          </a:bodyPr>
          <a:lstStyle/>
          <a:p>
            <a:pPr lvl="0"/>
            <a:endParaRPr lang="en-US" sz="1100" dirty="0">
              <a:solidFill>
                <a:srgbClr val="000000"/>
              </a:solidFill>
            </a:endParaRPr>
          </a:p>
          <a:p>
            <a:r>
              <a:rPr lang="en-CA" sz="3600" i="1" dirty="0">
                <a:solidFill>
                  <a:srgbClr val="501C9E"/>
                </a:solidFill>
                <a:latin typeface="Calibri" panose="020F0502020204030204" pitchFamily="34" charset="0"/>
                <a:cs typeface="Calibri" panose="020F0502020204030204" pitchFamily="34" charset="0"/>
              </a:rPr>
              <a:t>Statistical Analyses</a:t>
            </a:r>
          </a:p>
          <a:p>
            <a:pPr marL="285750" indent="-285750">
              <a:buFont typeface="Arial" panose="020B0604020202020204" pitchFamily="34" charset="0"/>
              <a:buChar char="•"/>
            </a:pPr>
            <a:r>
              <a:rPr lang="en-US" sz="2100" dirty="0">
                <a:effectLst/>
                <a:latin typeface="Calibri" panose="020F0502020204030204" pitchFamily="34" charset="0"/>
                <a:ea typeface="Times New Roman" panose="02020603050405020304" pitchFamily="18" charset="0"/>
                <a:cs typeface="Calibri" panose="020F0502020204030204" pitchFamily="34" charset="0"/>
              </a:rPr>
              <a:t>Three two-way RM ANOVAs evaluated differences and variability in CPIB, VAPP and LSU scores rated by PD and control participants over three separate visits. The same analyses were completed for the PD versus PCP comparison. </a:t>
            </a:r>
          </a:p>
          <a:p>
            <a:pPr marL="285750" indent="-285750">
              <a:buFont typeface="Arial" panose="020B0604020202020204" pitchFamily="34" charset="0"/>
              <a:buChar char="•"/>
            </a:pPr>
            <a:r>
              <a:rPr lang="en-US" sz="2100" dirty="0">
                <a:latin typeface="Calibri" panose="020F0502020204030204" pitchFamily="34" charset="0"/>
                <a:ea typeface="Calibri" panose="020F0502020204030204" pitchFamily="34" charset="0"/>
                <a:cs typeface="Calibri" panose="020F0502020204030204" pitchFamily="34" charset="0"/>
              </a:rPr>
              <a:t>PD vs Control</a:t>
            </a:r>
            <a:r>
              <a:rPr lang="en-US" sz="2100" dirty="0">
                <a:effectLst/>
                <a:latin typeface="Calibri" panose="020F0502020204030204" pitchFamily="34" charset="0"/>
                <a:ea typeface="Calibri" panose="020F0502020204030204" pitchFamily="34" charset="0"/>
                <a:cs typeface="Calibri" panose="020F0502020204030204" pitchFamily="34" charset="0"/>
              </a:rPr>
              <a:t>: one between-group independent factor with two levels [PD, control], one within-group independent variable with three levels [visit 1, visit 2, visit 3].</a:t>
            </a:r>
          </a:p>
          <a:p>
            <a:pPr marL="285750" indent="-285750">
              <a:buFont typeface="Arial" panose="020B0604020202020204" pitchFamily="34" charset="0"/>
              <a:buChar char="•"/>
            </a:pPr>
            <a:r>
              <a:rPr lang="en-US" sz="2100" dirty="0">
                <a:latin typeface="Calibri" panose="020F0502020204030204" pitchFamily="34" charset="0"/>
                <a:ea typeface="Calibri" panose="020F0502020204030204" pitchFamily="34" charset="0"/>
                <a:cs typeface="Calibri" panose="020F0502020204030204" pitchFamily="34" charset="0"/>
              </a:rPr>
              <a:t>PD vs PCP</a:t>
            </a:r>
            <a:r>
              <a:rPr lang="en-US" sz="2100" dirty="0">
                <a:effectLst/>
                <a:latin typeface="Calibri" panose="020F0502020204030204" pitchFamily="34" charset="0"/>
                <a:ea typeface="Calibri" panose="020F0502020204030204" pitchFamily="34" charset="0"/>
                <a:cs typeface="Calibri" panose="020F0502020204030204" pitchFamily="34" charset="0"/>
              </a:rPr>
              <a:t>: one between-group independent factor with two levels [PD, control], one within-group independent variable with three levels [visit 1, visit 2, visit 3].</a:t>
            </a:r>
          </a:p>
          <a:p>
            <a:pPr marL="285750" indent="-285750">
              <a:buFont typeface="Arial" panose="020B0604020202020204" pitchFamily="34" charset="0"/>
              <a:buChar cha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CA" sz="22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endParaRPr lang="en-US" sz="2400" dirty="0">
              <a:solidFill>
                <a:srgbClr val="501C9E"/>
              </a:solidFill>
              <a:latin typeface="Calibri" panose="020F0502020204030204" pitchFamily="34" charset="0"/>
              <a:ea typeface="Times New Roman" panose="02020603050405020304" pitchFamily="18" charset="0"/>
              <a:cs typeface="Calibri" panose="020F0502020204030204" pitchFamily="34" charset="0"/>
            </a:endParaRPr>
          </a:p>
          <a:p>
            <a:endParaRPr lang="en-CA" sz="2200" i="1" dirty="0">
              <a:solidFill>
                <a:srgbClr val="000000"/>
              </a:solidFill>
            </a:endParaRPr>
          </a:p>
        </p:txBody>
      </p:sp>
      <p:sp>
        <p:nvSpPr>
          <p:cNvPr id="34" name="TextBox 33"/>
          <p:cNvSpPr txBox="1"/>
          <p:nvPr/>
        </p:nvSpPr>
        <p:spPr>
          <a:xfrm>
            <a:off x="32363426" y="26001633"/>
            <a:ext cx="11044748" cy="6555641"/>
          </a:xfrm>
          <a:prstGeom prst="rect">
            <a:avLst/>
          </a:prstGeom>
          <a:noFill/>
        </p:spPr>
        <p:txBody>
          <a:bodyPr wrap="square" rtlCol="0">
            <a:spAutoFit/>
          </a:bodyPr>
          <a:lstStyle/>
          <a:p>
            <a:pPr marL="457200" indent="-457200">
              <a:buFont typeface="+mj-lt"/>
              <a:buAutoNum type="arabicPeriod"/>
            </a:pPr>
            <a:r>
              <a:rPr lang="en-US" sz="1400" dirty="0">
                <a:effectLst/>
                <a:latin typeface="Calibri" panose="020F0502020204030204" pitchFamily="34" charset="0"/>
                <a:ea typeface="Times New Roman" panose="02020603050405020304" pitchFamily="18" charset="0"/>
                <a:cs typeface="Calibri" panose="020F0502020204030204" pitchFamily="34" charset="0"/>
              </a:rPr>
              <a:t>Adams, S., Dykstra, A., Abrams, K.,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Winnell</a:t>
            </a:r>
            <a:r>
              <a:rPr lang="en-US" sz="1400" dirty="0">
                <a:effectLst/>
                <a:latin typeface="Calibri" panose="020F0502020204030204" pitchFamily="34" charset="0"/>
                <a:ea typeface="Times New Roman" panose="02020603050405020304" pitchFamily="18" charset="0"/>
                <a:cs typeface="Calibri" panose="020F0502020204030204" pitchFamily="34" charset="0"/>
              </a:rPr>
              <a:t>, J., Jenkins, M., &amp; Jog, M. (2006a). Conversational speech intensity under different noise conditions in hypophonia and Parkinson’s disease. </a:t>
            </a:r>
            <a:r>
              <a:rPr lang="en-US" sz="1400" i="1" dirty="0">
                <a:effectLst/>
                <a:latin typeface="Calibri" panose="020F0502020204030204" pitchFamily="34" charset="0"/>
                <a:ea typeface="Times New Roman" panose="02020603050405020304" pitchFamily="18" charset="0"/>
                <a:cs typeface="Calibri" panose="020F0502020204030204" pitchFamily="34" charset="0"/>
              </a:rPr>
              <a:t>Canadian Acoustics, 34</a:t>
            </a:r>
            <a:r>
              <a:rPr lang="en-US" sz="1400" dirty="0">
                <a:effectLst/>
                <a:latin typeface="Calibri" panose="020F0502020204030204" pitchFamily="34" charset="0"/>
                <a:ea typeface="Times New Roman" panose="02020603050405020304" pitchFamily="18" charset="0"/>
                <a:cs typeface="Calibri" panose="020F0502020204030204" pitchFamily="34" charset="0"/>
              </a:rPr>
              <a:t>(3), 96 – 97.</a:t>
            </a:r>
          </a:p>
          <a:p>
            <a:pPr marL="457200" indent="-457200">
              <a:buFont typeface="+mj-lt"/>
              <a:buAutoNum type="arabicPeriod"/>
            </a:pPr>
            <a:r>
              <a:rPr lang="en-US" sz="1400" dirty="0">
                <a:effectLst/>
                <a:latin typeface="Calibri" panose="020F0502020204030204" pitchFamily="34" charset="0"/>
                <a:ea typeface="Times New Roman" panose="02020603050405020304" pitchFamily="18" charset="0"/>
                <a:cs typeface="Calibri" panose="020F0502020204030204" pitchFamily="34" charset="0"/>
              </a:rPr>
              <a:t>Adams, S., Moon, B.-H., Dykstra, A., Abrams, K., Jenkins, M., &amp; Jog, M. (2006b). Effects of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multitalker</a:t>
            </a:r>
            <a:r>
              <a:rPr lang="en-US" sz="1400" dirty="0">
                <a:effectLst/>
                <a:latin typeface="Calibri" panose="020F0502020204030204" pitchFamily="34" charset="0"/>
                <a:ea typeface="Times New Roman" panose="02020603050405020304" pitchFamily="18" charset="0"/>
                <a:cs typeface="Calibri" panose="020F0502020204030204" pitchFamily="34" charset="0"/>
              </a:rPr>
              <a:t> noise on conversational speech intensity in Parkinson’s disease. </a:t>
            </a:r>
            <a:r>
              <a:rPr lang="en-US" sz="1400" i="1" dirty="0">
                <a:effectLst/>
                <a:latin typeface="Calibri" panose="020F0502020204030204" pitchFamily="34" charset="0"/>
                <a:ea typeface="Times New Roman" panose="02020603050405020304" pitchFamily="18" charset="0"/>
                <a:cs typeface="Calibri" panose="020F0502020204030204" pitchFamily="34" charset="0"/>
              </a:rPr>
              <a:t>Journal of Medical Speech-Language Pathology, 14</a:t>
            </a:r>
            <a:r>
              <a:rPr lang="en-US" sz="1400" dirty="0">
                <a:effectLst/>
                <a:latin typeface="Calibri" panose="020F0502020204030204" pitchFamily="34" charset="0"/>
                <a:ea typeface="Times New Roman" panose="02020603050405020304" pitchFamily="18" charset="0"/>
                <a:cs typeface="Calibri" panose="020F0502020204030204" pitchFamily="34" charset="0"/>
              </a:rPr>
              <a:t>(4), 221 – 228.</a:t>
            </a:r>
          </a:p>
          <a:p>
            <a:pPr marL="457200" indent="-457200">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Dykstra, A.D., Adams, S.G., &amp; Jog, M. (2012a). The effect of background noise on the speech intensity of individuals with hypophonia associated with Parkinson’s disease. </a:t>
            </a:r>
            <a:r>
              <a:rPr lang="en-US" sz="1400" i="1" dirty="0">
                <a:effectLst/>
                <a:latin typeface="Calibri" panose="020F0502020204030204" pitchFamily="34" charset="0"/>
                <a:ea typeface="Calibri" panose="020F0502020204030204" pitchFamily="34" charset="0"/>
                <a:cs typeface="Calibri" panose="020F0502020204030204" pitchFamily="34" charset="0"/>
              </a:rPr>
              <a:t>Journal of Medical Speech-Language Pathology, 20</a:t>
            </a:r>
            <a:r>
              <a:rPr lang="en-US" sz="1400" dirty="0">
                <a:effectLst/>
                <a:latin typeface="Calibri" panose="020F0502020204030204" pitchFamily="34" charset="0"/>
                <a:ea typeface="Calibri" panose="020F0502020204030204" pitchFamily="34" charset="0"/>
                <a:cs typeface="Calibri" panose="020F0502020204030204" pitchFamily="34" charset="0"/>
              </a:rPr>
              <a:t>(3), 19 – 30.</a:t>
            </a:r>
          </a:p>
          <a:p>
            <a:pPr marL="457200" indent="-457200">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Eadie, T., Yorkston, K., </a:t>
            </a:r>
            <a:r>
              <a:rPr lang="en-US" sz="1400" dirty="0" err="1">
                <a:effectLst/>
                <a:latin typeface="Calibri" panose="020F0502020204030204" pitchFamily="34" charset="0"/>
                <a:ea typeface="Calibri" panose="020F0502020204030204" pitchFamily="34" charset="0"/>
                <a:cs typeface="Calibri" panose="020F0502020204030204" pitchFamily="34" charset="0"/>
              </a:rPr>
              <a:t>Klasner</a:t>
            </a:r>
            <a:r>
              <a:rPr lang="en-US" sz="1400" dirty="0">
                <a:effectLst/>
                <a:latin typeface="Calibri" panose="020F0502020204030204" pitchFamily="34" charset="0"/>
                <a:ea typeface="Calibri" panose="020F0502020204030204" pitchFamily="34" charset="0"/>
                <a:cs typeface="Calibri" panose="020F0502020204030204" pitchFamily="34" charset="0"/>
              </a:rPr>
              <a:t>, E.R., Dudgeon, B.J., </a:t>
            </a:r>
            <a:r>
              <a:rPr lang="en-US" sz="1400" dirty="0" err="1">
                <a:effectLst/>
                <a:latin typeface="Calibri" panose="020F0502020204030204" pitchFamily="34" charset="0"/>
                <a:ea typeface="Calibri" panose="020F0502020204030204" pitchFamily="34" charset="0"/>
                <a:cs typeface="Calibri" panose="020F0502020204030204" pitchFamily="34" charset="0"/>
              </a:rPr>
              <a:t>Deitz</a:t>
            </a:r>
            <a:r>
              <a:rPr lang="en-US" sz="1400" dirty="0">
                <a:effectLst/>
                <a:latin typeface="Calibri" panose="020F0502020204030204" pitchFamily="34" charset="0"/>
                <a:ea typeface="Calibri" panose="020F0502020204030204" pitchFamily="34" charset="0"/>
                <a:cs typeface="Calibri" panose="020F0502020204030204" pitchFamily="34" charset="0"/>
              </a:rPr>
              <a:t>, J.C., Baylor, C.R., … </a:t>
            </a:r>
            <a:r>
              <a:rPr lang="en-US" sz="1400" dirty="0" err="1">
                <a:effectLst/>
                <a:latin typeface="Calibri" panose="020F0502020204030204" pitchFamily="34" charset="0"/>
                <a:ea typeface="Calibri" panose="020F0502020204030204" pitchFamily="34" charset="0"/>
                <a:cs typeface="Calibri" panose="020F0502020204030204" pitchFamily="34" charset="0"/>
              </a:rPr>
              <a:t>Amtmann</a:t>
            </a:r>
            <a:r>
              <a:rPr lang="en-US" sz="1400" dirty="0">
                <a:effectLst/>
                <a:latin typeface="Calibri" panose="020F0502020204030204" pitchFamily="34" charset="0"/>
                <a:ea typeface="Calibri" panose="020F0502020204030204" pitchFamily="34" charset="0"/>
                <a:cs typeface="Calibri" panose="020F0502020204030204" pitchFamily="34" charset="0"/>
              </a:rPr>
              <a:t>, D. (2006). Measuring communicative participation: A review of self-report instruments in speech-language pathology. </a:t>
            </a:r>
            <a:r>
              <a:rPr lang="en-US" sz="1400" i="1" dirty="0">
                <a:effectLst/>
                <a:latin typeface="Calibri" panose="020F0502020204030204" pitchFamily="34" charset="0"/>
                <a:ea typeface="Calibri" panose="020F0502020204030204" pitchFamily="34" charset="0"/>
                <a:cs typeface="Calibri" panose="020F0502020204030204" pitchFamily="34" charset="0"/>
              </a:rPr>
              <a:t>American Journal of Speech-Language Pathology, 15</a:t>
            </a:r>
            <a:r>
              <a:rPr lang="en-US" sz="1400" dirty="0">
                <a:effectLst/>
                <a:latin typeface="Calibri" panose="020F0502020204030204" pitchFamily="34" charset="0"/>
                <a:ea typeface="Calibri" panose="020F0502020204030204" pitchFamily="34" charset="0"/>
                <a:cs typeface="Calibri" panose="020F0502020204030204" pitchFamily="34" charset="0"/>
              </a:rPr>
              <a:t>(4), 307-320.</a:t>
            </a:r>
          </a:p>
          <a:p>
            <a:pPr marL="457200" indent="-457200">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Baylor, C., Yorkston, K., Eadie, T., Kim, J., Chung, H., &amp; </a:t>
            </a:r>
            <a:r>
              <a:rPr lang="en-US" sz="1400" dirty="0" err="1">
                <a:effectLst/>
                <a:latin typeface="Calibri" panose="020F0502020204030204" pitchFamily="34" charset="0"/>
                <a:ea typeface="Calibri" panose="020F0502020204030204" pitchFamily="34" charset="0"/>
                <a:cs typeface="Calibri" panose="020F0502020204030204" pitchFamily="34" charset="0"/>
              </a:rPr>
              <a:t>Amtmann</a:t>
            </a:r>
            <a:r>
              <a:rPr lang="en-US" sz="1400" dirty="0">
                <a:effectLst/>
                <a:latin typeface="Calibri" panose="020F0502020204030204" pitchFamily="34" charset="0"/>
                <a:ea typeface="Calibri" panose="020F0502020204030204" pitchFamily="34" charset="0"/>
                <a:cs typeface="Calibri" panose="020F0502020204030204" pitchFamily="34" charset="0"/>
              </a:rPr>
              <a:t>, D. (2013). The Communicative Participation Item Bank (CPIB): Item bank calibration and development of a disorder-generic short form. </a:t>
            </a:r>
            <a:r>
              <a:rPr lang="en-US" sz="1400" i="1" dirty="0">
                <a:effectLst/>
                <a:latin typeface="Calibri" panose="020F0502020204030204" pitchFamily="34" charset="0"/>
                <a:ea typeface="Calibri" panose="020F0502020204030204" pitchFamily="34" charset="0"/>
                <a:cs typeface="Calibri" panose="020F0502020204030204" pitchFamily="34" charset="0"/>
              </a:rPr>
              <a:t>Journal of Speech, Language and Hearing Research, 56, </a:t>
            </a:r>
            <a:r>
              <a:rPr lang="en-US" sz="1400" dirty="0">
                <a:effectLst/>
                <a:latin typeface="Calibri" panose="020F0502020204030204" pitchFamily="34" charset="0"/>
                <a:ea typeface="Calibri" panose="020F0502020204030204" pitchFamily="34" charset="0"/>
                <a:cs typeface="Calibri" panose="020F0502020204030204" pitchFamily="34" charset="0"/>
              </a:rPr>
              <a:t>1190-1208.</a:t>
            </a:r>
          </a:p>
          <a:p>
            <a:pPr marL="457200" indent="-457200">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Ma, E.P.-M., &amp; </a:t>
            </a:r>
            <a:r>
              <a:rPr lang="en-US" sz="1400" dirty="0" err="1">
                <a:effectLst/>
                <a:latin typeface="Calibri" panose="020F0502020204030204" pitchFamily="34" charset="0"/>
                <a:ea typeface="Calibri" panose="020F0502020204030204" pitchFamily="34" charset="0"/>
                <a:cs typeface="Calibri" panose="020F0502020204030204" pitchFamily="34" charset="0"/>
              </a:rPr>
              <a:t>Yiu</a:t>
            </a:r>
            <a:r>
              <a:rPr lang="en-US" sz="1400" dirty="0">
                <a:effectLst/>
                <a:latin typeface="Calibri" panose="020F0502020204030204" pitchFamily="34" charset="0"/>
                <a:ea typeface="Calibri" panose="020F0502020204030204" pitchFamily="34" charset="0"/>
                <a:cs typeface="Calibri" panose="020F0502020204030204" pitchFamily="34" charset="0"/>
              </a:rPr>
              <a:t>, E.M.-L. (2001). Voice activity and participation profile: Assessing the impact of voice disorders on daily activities. </a:t>
            </a:r>
            <a:r>
              <a:rPr lang="en-US" sz="1400" i="1" dirty="0">
                <a:effectLst/>
                <a:latin typeface="Calibri" panose="020F0502020204030204" pitchFamily="34" charset="0"/>
                <a:ea typeface="Calibri" panose="020F0502020204030204" pitchFamily="34" charset="0"/>
                <a:cs typeface="Calibri" panose="020F0502020204030204" pitchFamily="34" charset="0"/>
              </a:rPr>
              <a:t>Journal of Speech, Language, and Hearing Research, 44, </a:t>
            </a:r>
            <a:r>
              <a:rPr lang="en-US" sz="1400" dirty="0">
                <a:effectLst/>
                <a:latin typeface="Calibri" panose="020F0502020204030204" pitchFamily="34" charset="0"/>
                <a:ea typeface="Calibri" panose="020F0502020204030204" pitchFamily="34" charset="0"/>
                <a:cs typeface="Calibri" panose="020F0502020204030204" pitchFamily="34" charset="0"/>
              </a:rPr>
              <a:t>511 – 524.</a:t>
            </a:r>
          </a:p>
          <a:p>
            <a:pPr marL="457200" indent="-457200">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Baylor, C., McAuliffe, M.J., Hughes, L.E., Yorkston, K., Anderson, T., Kim, J., &amp; </a:t>
            </a:r>
            <a:r>
              <a:rPr lang="en-US" sz="1400" dirty="0" err="1">
                <a:effectLst/>
                <a:latin typeface="Calibri" panose="020F0502020204030204" pitchFamily="34" charset="0"/>
                <a:ea typeface="Calibri" panose="020F0502020204030204" pitchFamily="34" charset="0"/>
                <a:cs typeface="Calibri" panose="020F0502020204030204" pitchFamily="34" charset="0"/>
              </a:rPr>
              <a:t>Amtmann</a:t>
            </a:r>
            <a:r>
              <a:rPr lang="en-US" sz="1400" dirty="0">
                <a:effectLst/>
                <a:latin typeface="Calibri" panose="020F0502020204030204" pitchFamily="34" charset="0"/>
                <a:ea typeface="Calibri" panose="020F0502020204030204" pitchFamily="34" charset="0"/>
                <a:cs typeface="Calibri" panose="020F0502020204030204" pitchFamily="34" charset="0"/>
              </a:rPr>
              <a:t>, D. (2014). A differential item functioning (DIF) analysis of the communicative participation item bank (CPIB): Comparing individuals with Parkinson’s disease from the United States and New Zealand. </a:t>
            </a:r>
            <a:r>
              <a:rPr lang="en-US" sz="1400" i="1" dirty="0">
                <a:effectLst/>
                <a:latin typeface="Calibri" panose="020F0502020204030204" pitchFamily="34" charset="0"/>
                <a:ea typeface="Calibri" panose="020F0502020204030204" pitchFamily="34" charset="0"/>
                <a:cs typeface="Calibri" panose="020F0502020204030204" pitchFamily="34" charset="0"/>
              </a:rPr>
              <a:t>Journal of Speech, Language, and Hearing Research, 57</a:t>
            </a:r>
            <a:r>
              <a:rPr lang="en-US" sz="1400" dirty="0">
                <a:effectLst/>
                <a:latin typeface="Calibri" panose="020F0502020204030204" pitchFamily="34" charset="0"/>
                <a:ea typeface="Calibri" panose="020F0502020204030204" pitchFamily="34" charset="0"/>
                <a:cs typeface="Calibri" panose="020F0502020204030204" pitchFamily="34" charset="0"/>
              </a:rPr>
              <a:t>(1), 90 – 95.</a:t>
            </a:r>
          </a:p>
          <a:p>
            <a:pPr marL="457200" indent="-457200">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McAuliffe, M.J., Baylor, C.R., &amp; Yorkston, K.M. (2017). Variables associated with communicative participation in Parkinson’s disease and its relationship to measures of health-related quality-of-life. </a:t>
            </a:r>
            <a:r>
              <a:rPr lang="en-US" sz="1400" i="1" dirty="0">
                <a:effectLst/>
                <a:latin typeface="Calibri" panose="020F0502020204030204" pitchFamily="34" charset="0"/>
                <a:ea typeface="Calibri" panose="020F0502020204030204" pitchFamily="34" charset="0"/>
                <a:cs typeface="Calibri" panose="020F0502020204030204" pitchFamily="34" charset="0"/>
              </a:rPr>
              <a:t>International Journal of Speech-Language Pathology, </a:t>
            </a:r>
            <a:r>
              <a:rPr lang="en-US" sz="1400" dirty="0">
                <a:effectLst/>
                <a:latin typeface="Calibri" panose="020F0502020204030204" pitchFamily="34" charset="0"/>
                <a:ea typeface="Calibri" panose="020F0502020204030204" pitchFamily="34" charset="0"/>
                <a:cs typeface="Calibri" panose="020F0502020204030204" pitchFamily="34" charset="0"/>
              </a:rPr>
              <a:t>1</a:t>
            </a:r>
            <a:r>
              <a:rPr lang="en-US" sz="1400" dirty="0">
                <a:latin typeface="Calibri" panose="020F0502020204030204" pitchFamily="34" charset="0"/>
                <a:ea typeface="Calibri" panose="020F0502020204030204" pitchFamily="34" charset="0"/>
                <a:cs typeface="Calibri" panose="020F0502020204030204" pitchFamily="34" charset="0"/>
              </a:rPr>
              <a:t>-</a:t>
            </a:r>
            <a:r>
              <a:rPr lang="en-US" sz="1400" dirty="0">
                <a:effectLst/>
                <a:latin typeface="Calibri" panose="020F0502020204030204" pitchFamily="34" charset="0"/>
                <a:ea typeface="Calibri" panose="020F0502020204030204" pitchFamily="34" charset="0"/>
                <a:cs typeface="Calibri" panose="020F0502020204030204" pitchFamily="34" charset="0"/>
              </a:rPr>
              <a:t>11.</a:t>
            </a:r>
          </a:p>
          <a:p>
            <a:pPr marL="457200" indent="-457200">
              <a:buFont typeface="+mj-lt"/>
              <a:buAutoNum type="arabicPeriod"/>
            </a:pPr>
            <a:r>
              <a:rPr lang="en-US" sz="1400" dirty="0" err="1">
                <a:effectLst/>
                <a:latin typeface="Calibri" panose="020F0502020204030204" pitchFamily="34" charset="0"/>
                <a:ea typeface="Calibri" panose="020F0502020204030204" pitchFamily="34" charset="0"/>
                <a:cs typeface="Calibri" panose="020F0502020204030204" pitchFamily="34" charset="0"/>
              </a:rPr>
              <a:t>Simberg</a:t>
            </a:r>
            <a:r>
              <a:rPr lang="en-US" sz="1400" dirty="0">
                <a:effectLst/>
                <a:latin typeface="Calibri" panose="020F0502020204030204" pitchFamily="34" charset="0"/>
                <a:ea typeface="Calibri" panose="020F0502020204030204" pitchFamily="34" charset="0"/>
                <a:cs typeface="Calibri" panose="020F0502020204030204" pitchFamily="34" charset="0"/>
              </a:rPr>
              <a:t>, S., Rae, J., </a:t>
            </a:r>
            <a:r>
              <a:rPr lang="en-US" sz="1400" dirty="0" err="1">
                <a:effectLst/>
                <a:latin typeface="Calibri" panose="020F0502020204030204" pitchFamily="34" charset="0"/>
                <a:ea typeface="Calibri" panose="020F0502020204030204" pitchFamily="34" charset="0"/>
                <a:cs typeface="Calibri" panose="020F0502020204030204" pitchFamily="34" charset="0"/>
              </a:rPr>
              <a:t>Kallvik</a:t>
            </a:r>
            <a:r>
              <a:rPr lang="en-US" sz="1400" dirty="0">
                <a:effectLst/>
                <a:latin typeface="Calibri" panose="020F0502020204030204" pitchFamily="34" charset="0"/>
                <a:ea typeface="Calibri" panose="020F0502020204030204" pitchFamily="34" charset="0"/>
                <a:cs typeface="Calibri" panose="020F0502020204030204" pitchFamily="34" charset="0"/>
              </a:rPr>
              <a:t>, E., </a:t>
            </a:r>
            <a:r>
              <a:rPr lang="en-US" sz="1400" dirty="0" err="1">
                <a:effectLst/>
                <a:latin typeface="Calibri" panose="020F0502020204030204" pitchFamily="34" charset="0"/>
                <a:ea typeface="Calibri" panose="020F0502020204030204" pitchFamily="34" charset="0"/>
                <a:cs typeface="Calibri" panose="020F0502020204030204" pitchFamily="34" charset="0"/>
              </a:rPr>
              <a:t>Salo</a:t>
            </a:r>
            <a:r>
              <a:rPr lang="en-US" sz="1400" dirty="0">
                <a:effectLst/>
                <a:latin typeface="Calibri" panose="020F0502020204030204" pitchFamily="34" charset="0"/>
                <a:ea typeface="Calibri" panose="020F0502020204030204" pitchFamily="34" charset="0"/>
                <a:cs typeface="Calibri" panose="020F0502020204030204" pitchFamily="34" charset="0"/>
              </a:rPr>
              <a:t>, B., &amp; </a:t>
            </a:r>
            <a:r>
              <a:rPr lang="en-US" sz="1400" dirty="0" err="1">
                <a:effectLst/>
                <a:latin typeface="Calibri" panose="020F0502020204030204" pitchFamily="34" charset="0"/>
                <a:ea typeface="Calibri" panose="020F0502020204030204" pitchFamily="34" charset="0"/>
                <a:cs typeface="Calibri" panose="020F0502020204030204" pitchFamily="34" charset="0"/>
              </a:rPr>
              <a:t>Martikainen</a:t>
            </a:r>
            <a:r>
              <a:rPr lang="en-US" sz="1400" dirty="0">
                <a:effectLst/>
                <a:latin typeface="Calibri" panose="020F0502020204030204" pitchFamily="34" charset="0"/>
                <a:ea typeface="Calibri" panose="020F0502020204030204" pitchFamily="34" charset="0"/>
                <a:cs typeface="Calibri" panose="020F0502020204030204" pitchFamily="34" charset="0"/>
              </a:rPr>
              <a:t>, K. (2012). Effects of speech therapy on voice and speech in Parkinson’s after a 15-day rehabilitation course: A pilot study. </a:t>
            </a:r>
            <a:r>
              <a:rPr lang="en-US" sz="1400" i="1" dirty="0">
                <a:effectLst/>
                <a:latin typeface="Calibri" panose="020F0502020204030204" pitchFamily="34" charset="0"/>
                <a:ea typeface="Calibri" panose="020F0502020204030204" pitchFamily="34" charset="0"/>
                <a:cs typeface="Calibri" panose="020F0502020204030204" pitchFamily="34" charset="0"/>
              </a:rPr>
              <a:t>International Journal of Therapy and Rehabilitation, 19</a:t>
            </a:r>
            <a:r>
              <a:rPr lang="en-US" sz="1400" dirty="0">
                <a:effectLst/>
                <a:latin typeface="Calibri" panose="020F0502020204030204" pitchFamily="34" charset="0"/>
                <a:ea typeface="Calibri" panose="020F0502020204030204" pitchFamily="34" charset="0"/>
                <a:cs typeface="Calibri" panose="020F0502020204030204" pitchFamily="34" charset="0"/>
              </a:rPr>
              <a:t>(5), 273-285.</a:t>
            </a:r>
          </a:p>
          <a:p>
            <a:pPr marL="457200" indent="-457200">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Page, A.D., Schroeder, J., Knowles, T., Jog, M., &amp; Adams, S.G (2023). A Comparison of Voice Amplifiers and Personal Communication Systems for Hypophonia: An Exploration of Communicative Participation. </a:t>
            </a:r>
            <a:r>
              <a:rPr lang="en-US" sz="1400" i="1" dirty="0">
                <a:effectLst/>
                <a:latin typeface="Calibri" panose="020F0502020204030204" pitchFamily="34" charset="0"/>
                <a:ea typeface="Calibri" panose="020F0502020204030204" pitchFamily="34" charset="0"/>
                <a:cs typeface="Calibri" panose="020F0502020204030204" pitchFamily="34" charset="0"/>
              </a:rPr>
              <a:t>American Journal of Speech-Language Pathology, 32</a:t>
            </a:r>
            <a:r>
              <a:rPr lang="en-US" sz="1400" dirty="0">
                <a:effectLst/>
                <a:latin typeface="Calibri" panose="020F0502020204030204" pitchFamily="34" charset="0"/>
                <a:ea typeface="Calibri" panose="020F0502020204030204" pitchFamily="34" charset="0"/>
                <a:cs typeface="Calibri" panose="020F0502020204030204" pitchFamily="34" charset="0"/>
              </a:rPr>
              <a:t>, 1850-1865.</a:t>
            </a:r>
          </a:p>
          <a:p>
            <a:pPr marL="457200" indent="-457200">
              <a:buFont typeface="+mj-lt"/>
              <a:buAutoNum type="arabicPeriod"/>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Weismer</a:t>
            </a:r>
            <a:r>
              <a:rPr lang="en-US" sz="1400" dirty="0">
                <a:effectLst/>
                <a:latin typeface="Calibri" panose="020F0502020204030204" pitchFamily="34" charset="0"/>
                <a:ea typeface="Times New Roman" panose="02020603050405020304" pitchFamily="18" charset="0"/>
                <a:cs typeface="Calibri" panose="020F0502020204030204" pitchFamily="34" charset="0"/>
              </a:rPr>
              <a:t>, G. (1984). Articulatory characteristics of parkinsonian dysarthria: segmental and phrase-level timing, spirantization, and glottal-supraglottal coordination. In M. R. McNeil, J. C.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Rosenbek</a:t>
            </a:r>
            <a:r>
              <a:rPr lang="en-US" sz="1400" dirty="0">
                <a:effectLst/>
                <a:latin typeface="Calibri" panose="020F0502020204030204" pitchFamily="34" charset="0"/>
                <a:ea typeface="Times New Roman" panose="02020603050405020304" pitchFamily="18" charset="0"/>
                <a:cs typeface="Calibri" panose="020F0502020204030204" pitchFamily="34" charset="0"/>
              </a:rPr>
              <a:t>, &amp; A. E. Aronson (Eds.), </a:t>
            </a:r>
            <a:r>
              <a:rPr lang="en-US" sz="1400" i="1" dirty="0">
                <a:effectLst/>
                <a:latin typeface="Calibri" panose="020F0502020204030204" pitchFamily="34" charset="0"/>
                <a:ea typeface="Times New Roman" panose="02020603050405020304" pitchFamily="18" charset="0"/>
                <a:cs typeface="Calibri" panose="020F0502020204030204" pitchFamily="34" charset="0"/>
              </a:rPr>
              <a:t>The </a:t>
            </a:r>
            <a:r>
              <a:rPr lang="en-US" sz="1400" i="1" dirty="0" err="1">
                <a:effectLst/>
                <a:latin typeface="Calibri" panose="020F0502020204030204" pitchFamily="34" charset="0"/>
                <a:ea typeface="Times New Roman" panose="02020603050405020304" pitchFamily="18" charset="0"/>
                <a:cs typeface="Calibri" panose="020F0502020204030204" pitchFamily="34" charset="0"/>
              </a:rPr>
              <a:t>Dysarthrias</a:t>
            </a:r>
            <a:r>
              <a:rPr lang="en-US" sz="1400" i="1" dirty="0">
                <a:effectLst/>
                <a:latin typeface="Calibri" panose="020F0502020204030204" pitchFamily="34" charset="0"/>
                <a:ea typeface="Times New Roman" panose="02020603050405020304" pitchFamily="18" charset="0"/>
                <a:cs typeface="Calibri" panose="020F0502020204030204" pitchFamily="34" charset="0"/>
              </a:rPr>
              <a:t>: Physiology, Acoustics, Perception, Management</a:t>
            </a:r>
            <a:r>
              <a:rPr lang="en-US" sz="1400" dirty="0">
                <a:effectLst/>
                <a:latin typeface="Calibri" panose="020F0502020204030204" pitchFamily="34" charset="0"/>
                <a:ea typeface="Times New Roman" panose="02020603050405020304" pitchFamily="18" charset="0"/>
                <a:cs typeface="Calibri" panose="020F0502020204030204" pitchFamily="34" charset="0"/>
              </a:rPr>
              <a:t>. San Diego: College-Hill.</a:t>
            </a:r>
            <a:endParaRPr lang="en-CA" sz="1400" dirty="0">
              <a:latin typeface="Calibri" panose="020F0502020204030204" pitchFamily="34" charset="0"/>
              <a:ea typeface="Times New Roman" panose="02020603050405020304" pitchFamily="18" charset="0"/>
              <a:cs typeface="Calibri" panose="020F0502020204030204" pitchFamily="34" charset="0"/>
            </a:endParaRPr>
          </a:p>
          <a:p>
            <a:pPr marL="457200" indent="-457200">
              <a:buFont typeface="+mj-lt"/>
              <a:buAutoNum type="arabicPeriod"/>
            </a:pPr>
            <a:r>
              <a:rPr lang="en-US" sz="1400" dirty="0">
                <a:effectLst/>
                <a:latin typeface="Calibri" panose="020F0502020204030204" pitchFamily="34" charset="0"/>
                <a:ea typeface="Times New Roman" panose="02020603050405020304" pitchFamily="18" charset="0"/>
                <a:cs typeface="Calibri" panose="020F0502020204030204" pitchFamily="34" charset="0"/>
              </a:rPr>
              <a:t>Fox, C.M., &amp;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Ramig</a:t>
            </a:r>
            <a:r>
              <a:rPr lang="en-US" sz="1400" dirty="0">
                <a:effectLst/>
                <a:latin typeface="Calibri" panose="020F0502020204030204" pitchFamily="34" charset="0"/>
                <a:ea typeface="Times New Roman" panose="02020603050405020304" pitchFamily="18" charset="0"/>
                <a:cs typeface="Calibri" panose="020F0502020204030204" pitchFamily="34" charset="0"/>
              </a:rPr>
              <a:t>, L.O. (1997). Vocal sound pressure level and self-perception of speech</a:t>
            </a:r>
            <a:r>
              <a:rPr lang="en-US" sz="1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and</a:t>
            </a:r>
            <a:r>
              <a:rPr lang="en-US" sz="1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voice</a:t>
            </a:r>
            <a:r>
              <a:rPr lang="en-US" sz="1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in</a:t>
            </a:r>
            <a:r>
              <a:rPr lang="en-US" sz="1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men</a:t>
            </a:r>
            <a:r>
              <a:rPr lang="en-US" sz="1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and</a:t>
            </a:r>
            <a:r>
              <a:rPr lang="en-US" sz="1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women</a:t>
            </a:r>
            <a:r>
              <a:rPr lang="en-US" sz="1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with</a:t>
            </a:r>
            <a:r>
              <a:rPr lang="en-US" sz="1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idiopathic</a:t>
            </a:r>
            <a:r>
              <a:rPr lang="en-US" sz="1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Parkinson’s</a:t>
            </a:r>
            <a:r>
              <a:rPr lang="en-US" sz="1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disease.</a:t>
            </a:r>
            <a:r>
              <a:rPr lang="en-US" sz="1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400" i="1" dirty="0">
                <a:effectLst/>
                <a:latin typeface="Calibri" panose="020F0502020204030204" pitchFamily="34" charset="0"/>
                <a:ea typeface="Times New Roman" panose="02020603050405020304" pitchFamily="18" charset="0"/>
                <a:cs typeface="Calibri" panose="020F0502020204030204" pitchFamily="34" charset="0"/>
              </a:rPr>
              <a:t>American Journal of Speech-Language Pathology, 6, </a:t>
            </a:r>
            <a:r>
              <a:rPr lang="en-US" sz="1400" dirty="0">
                <a:effectLst/>
                <a:latin typeface="Calibri" panose="020F0502020204030204" pitchFamily="34" charset="0"/>
                <a:ea typeface="Times New Roman" panose="02020603050405020304" pitchFamily="18" charset="0"/>
                <a:cs typeface="Calibri" panose="020F0502020204030204" pitchFamily="34" charset="0"/>
              </a:rPr>
              <a:t>85-94.</a:t>
            </a:r>
            <a:endParaRPr lang="en-CA" sz="1400" dirty="0">
              <a:latin typeface="Calibri" panose="020F0502020204030204" pitchFamily="34" charset="0"/>
              <a:ea typeface="Times New Roman" panose="02020603050405020304" pitchFamily="18" charset="0"/>
              <a:cs typeface="Calibri" panose="020F0502020204030204" pitchFamily="34" charset="0"/>
            </a:endParaRPr>
          </a:p>
          <a:p>
            <a:pPr marL="457200" indent="-457200">
              <a:buFont typeface="+mj-lt"/>
              <a:buAutoNum type="arabicPeriod"/>
            </a:pPr>
            <a:r>
              <a:rPr lang="en-US" sz="14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Gustafsson, J. K., </a:t>
            </a:r>
            <a:r>
              <a:rPr lang="en-US" sz="1400" dirty="0" err="1">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Södersten</a:t>
            </a:r>
            <a:r>
              <a:rPr lang="en-US" sz="14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M., </a:t>
            </a:r>
            <a:r>
              <a:rPr lang="en-US" sz="1400" dirty="0" err="1">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Ternström</a:t>
            </a:r>
            <a:r>
              <a:rPr lang="en-US" sz="14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S., &amp; </a:t>
            </a:r>
            <a:r>
              <a:rPr lang="en-US" sz="1400" dirty="0" err="1">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Schalling</a:t>
            </a:r>
            <a:r>
              <a:rPr lang="en-US" sz="14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E. (2019). Voice Use in Daily Life Studied With a Portable Voice Accumulator in Individuals With Parkinson's Disease and Matched Healthy Controls. </a:t>
            </a:r>
            <a:r>
              <a:rPr lang="en-US" sz="1400" i="1"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Journal of speech, language, and hearing research : Journal of Speech, Language and Hearing Research</a:t>
            </a:r>
            <a:r>
              <a:rPr lang="en-US" sz="14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i="1"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62</a:t>
            </a:r>
            <a:r>
              <a:rPr lang="en-US" sz="14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(12), 4324–4334. </a:t>
            </a:r>
            <a:endParaRPr lang="en-CA" sz="1400" dirty="0">
              <a:solidFill>
                <a:srgbClr val="000000"/>
              </a:solidFill>
            </a:endParaRPr>
          </a:p>
        </p:txBody>
      </p:sp>
      <p:sp>
        <p:nvSpPr>
          <p:cNvPr id="59" name="Rectangle 14"/>
          <p:cNvSpPr>
            <a:spLocks/>
          </p:cNvSpPr>
          <p:nvPr/>
        </p:nvSpPr>
        <p:spPr bwMode="auto">
          <a:xfrm>
            <a:off x="385762" y="4163219"/>
            <a:ext cx="43129200" cy="533399"/>
          </a:xfrm>
          <a:prstGeom prst="rect">
            <a:avLst/>
          </a:prstGeom>
          <a:solidFill>
            <a:srgbClr val="3E0A5A"/>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lIns="113184" tIns="56592" rIns="113184" bIns="56592"/>
          <a:lstStyle/>
          <a:p>
            <a:endParaRPr lang="en-US"/>
          </a:p>
        </p:txBody>
      </p:sp>
      <p:sp>
        <p:nvSpPr>
          <p:cNvPr id="63" name="Rectangle 14"/>
          <p:cNvSpPr>
            <a:spLocks/>
          </p:cNvSpPr>
          <p:nvPr/>
        </p:nvSpPr>
        <p:spPr bwMode="auto">
          <a:xfrm>
            <a:off x="385762" y="581819"/>
            <a:ext cx="533400" cy="3581400"/>
          </a:xfrm>
          <a:prstGeom prst="rect">
            <a:avLst/>
          </a:prstGeom>
          <a:solidFill>
            <a:srgbClr val="3E0A5A"/>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lIns="113184" tIns="56592" rIns="113184" bIns="56592"/>
          <a:lstStyle/>
          <a:p>
            <a:endParaRPr lang="en-US"/>
          </a:p>
        </p:txBody>
      </p:sp>
      <p:sp>
        <p:nvSpPr>
          <p:cNvPr id="66" name="Rectangle 14"/>
          <p:cNvSpPr>
            <a:spLocks/>
          </p:cNvSpPr>
          <p:nvPr/>
        </p:nvSpPr>
        <p:spPr bwMode="auto">
          <a:xfrm>
            <a:off x="42981562" y="886619"/>
            <a:ext cx="533400" cy="3429000"/>
          </a:xfrm>
          <a:prstGeom prst="rect">
            <a:avLst/>
          </a:prstGeom>
          <a:solidFill>
            <a:srgbClr val="3E0A5A"/>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lIns="113184" tIns="56592" rIns="113184" bIns="56592"/>
          <a:lstStyle/>
          <a:p>
            <a:endParaRPr lang="en-US"/>
          </a:p>
        </p:txBody>
      </p:sp>
      <p:sp>
        <p:nvSpPr>
          <p:cNvPr id="13" name="TextBox 12"/>
          <p:cNvSpPr txBox="1"/>
          <p:nvPr/>
        </p:nvSpPr>
        <p:spPr>
          <a:xfrm>
            <a:off x="5186362" y="820361"/>
            <a:ext cx="36728400" cy="2185214"/>
          </a:xfrm>
          <a:prstGeom prst="rect">
            <a:avLst/>
          </a:prstGeom>
          <a:solidFill>
            <a:srgbClr val="EAEAEA"/>
          </a:solidFill>
          <a:ln>
            <a:solidFill>
              <a:srgbClr val="EAEAEA"/>
            </a:solidFill>
          </a:ln>
        </p:spPr>
        <p:txBody>
          <a:bodyPr wrap="square" rtlCol="0">
            <a:spAutoFit/>
          </a:bodyPr>
          <a:lstStyle/>
          <a:p>
            <a:pPr algn="ctr"/>
            <a:r>
              <a:rPr lang="en-CA" sz="6800" dirty="0">
                <a:latin typeface="Calibri" panose="020F0502020204030204" pitchFamily="34" charset="0"/>
                <a:cs typeface="Calibri" panose="020F0502020204030204" pitchFamily="34" charset="0"/>
              </a:rPr>
              <a:t>Exploring the temporal variability of communicative participation </a:t>
            </a:r>
          </a:p>
          <a:p>
            <a:pPr algn="ctr"/>
            <a:r>
              <a:rPr lang="en-CA" sz="6800" dirty="0">
                <a:latin typeface="Calibri" panose="020F0502020204030204" pitchFamily="34" charset="0"/>
                <a:cs typeface="Calibri" panose="020F0502020204030204" pitchFamily="34" charset="0"/>
              </a:rPr>
              <a:t>in individuals with hypophonia and Parkinson’s disease</a:t>
            </a:r>
          </a:p>
        </p:txBody>
      </p:sp>
      <p:sp>
        <p:nvSpPr>
          <p:cNvPr id="15" name="TextBox 14"/>
          <p:cNvSpPr txBox="1"/>
          <p:nvPr/>
        </p:nvSpPr>
        <p:spPr>
          <a:xfrm>
            <a:off x="10063162" y="2911594"/>
            <a:ext cx="27355800" cy="1077218"/>
          </a:xfrm>
          <a:prstGeom prst="rect">
            <a:avLst/>
          </a:prstGeom>
          <a:noFill/>
        </p:spPr>
        <p:txBody>
          <a:bodyPr wrap="square" rtlCol="0">
            <a:spAutoFit/>
          </a:bodyPr>
          <a:lstStyle/>
          <a:p>
            <a:pPr algn="ctr"/>
            <a:r>
              <a:rPr lang="en-US" sz="3600" dirty="0">
                <a:latin typeface="Calibri" panose="020F0502020204030204" pitchFamily="34" charset="0"/>
                <a:cs typeface="Calibri" panose="020F0502020204030204" pitchFamily="34" charset="0"/>
              </a:rPr>
              <a:t>A. Page, PhD</a:t>
            </a:r>
            <a:r>
              <a:rPr lang="en-US" sz="3600" baseline="30000" dirty="0">
                <a:latin typeface="Calibri" panose="020F0502020204030204" pitchFamily="34" charset="0"/>
                <a:cs typeface="Calibri" panose="020F0502020204030204" pitchFamily="34" charset="0"/>
              </a:rPr>
              <a:t>1,2</a:t>
            </a:r>
            <a:r>
              <a:rPr lang="en-US" sz="3600" dirty="0">
                <a:latin typeface="Calibri" panose="020F0502020204030204" pitchFamily="34" charset="0"/>
                <a:cs typeface="Calibri" panose="020F0502020204030204" pitchFamily="34" charset="0"/>
              </a:rPr>
              <a:t>, C. Mancinelli, PhD</a:t>
            </a:r>
            <a:r>
              <a:rPr lang="en-US" sz="3600" baseline="30000" dirty="0">
                <a:latin typeface="Calibri" panose="020F0502020204030204" pitchFamily="34" charset="0"/>
                <a:cs typeface="Calibri" panose="020F0502020204030204" pitchFamily="34" charset="0"/>
              </a:rPr>
              <a:t>2</a:t>
            </a:r>
            <a:r>
              <a:rPr lang="en-US" sz="3600" dirty="0">
                <a:latin typeface="Calibri" panose="020F0502020204030204" pitchFamily="34" charset="0"/>
                <a:cs typeface="Calibri" panose="020F0502020204030204" pitchFamily="34" charset="0"/>
              </a:rPr>
              <a:t>, M. Jog, MD</a:t>
            </a:r>
            <a:r>
              <a:rPr lang="en-US" sz="3600" baseline="30000" dirty="0">
                <a:latin typeface="Calibri" panose="020F0502020204030204" pitchFamily="34" charset="0"/>
                <a:cs typeface="Calibri" panose="020F0502020204030204" pitchFamily="34" charset="0"/>
              </a:rPr>
              <a:t>3</a:t>
            </a:r>
            <a:r>
              <a:rPr lang="en-US" sz="3600" dirty="0">
                <a:latin typeface="Calibri" panose="020F0502020204030204" pitchFamily="34" charset="0"/>
                <a:cs typeface="Calibri" panose="020F0502020204030204" pitchFamily="34" charset="0"/>
              </a:rPr>
              <a:t>, &amp; S. Adams, PhD</a:t>
            </a:r>
            <a:r>
              <a:rPr lang="en-US" sz="3600" baseline="30000" dirty="0">
                <a:latin typeface="Calibri" panose="020F0502020204030204" pitchFamily="34" charset="0"/>
                <a:cs typeface="Calibri" panose="020F0502020204030204" pitchFamily="34" charset="0"/>
              </a:rPr>
              <a:t>1,2,3</a:t>
            </a:r>
          </a:p>
          <a:p>
            <a:pPr algn="ctr"/>
            <a:r>
              <a:rPr lang="en-US" sz="2800" baseline="30000" dirty="0">
                <a:solidFill>
                  <a:srgbClr val="000000"/>
                </a:solidFill>
                <a:latin typeface="Calibri" panose="020F0502020204030204" pitchFamily="34" charset="0"/>
                <a:cs typeface="Calibri" panose="020F0502020204030204" pitchFamily="34" charset="0"/>
              </a:rPr>
              <a:t>1</a:t>
            </a:r>
            <a:r>
              <a:rPr lang="en-US" sz="2800" dirty="0">
                <a:solidFill>
                  <a:srgbClr val="000000"/>
                </a:solidFill>
                <a:latin typeface="Calibri" panose="020F0502020204030204" pitchFamily="34" charset="0"/>
                <a:cs typeface="Calibri" panose="020F0502020204030204" pitchFamily="34" charset="0"/>
              </a:rPr>
              <a:t>School of Communication Sciences and Disorders, </a:t>
            </a:r>
            <a:r>
              <a:rPr lang="en-US" sz="2800" baseline="30000" dirty="0">
                <a:solidFill>
                  <a:srgbClr val="000000"/>
                </a:solidFill>
                <a:latin typeface="Calibri" panose="020F0502020204030204" pitchFamily="34" charset="0"/>
                <a:cs typeface="Calibri" panose="020F0502020204030204" pitchFamily="34" charset="0"/>
              </a:rPr>
              <a:t>2</a:t>
            </a:r>
            <a:r>
              <a:rPr lang="en-US" sz="2800" dirty="0">
                <a:solidFill>
                  <a:srgbClr val="000000"/>
                </a:solidFill>
                <a:latin typeface="Calibri" panose="020F0502020204030204" pitchFamily="34" charset="0"/>
                <a:cs typeface="Calibri" panose="020F0502020204030204" pitchFamily="34" charset="0"/>
              </a:rPr>
              <a:t>Health and Rehabilitation Sciences,</a:t>
            </a:r>
            <a:r>
              <a:rPr lang="en-US" sz="2800" dirty="0">
                <a:latin typeface="Calibri" panose="020F0502020204030204" pitchFamily="34" charset="0"/>
                <a:cs typeface="Calibri" panose="020F0502020204030204" pitchFamily="34" charset="0"/>
              </a:rPr>
              <a:t> </a:t>
            </a:r>
            <a:r>
              <a:rPr lang="en-US" sz="2800" baseline="30000" dirty="0">
                <a:solidFill>
                  <a:srgbClr val="000000"/>
                </a:solidFill>
                <a:latin typeface="Calibri" panose="020F0502020204030204" pitchFamily="34" charset="0"/>
                <a:cs typeface="Calibri" panose="020F0502020204030204" pitchFamily="34" charset="0"/>
              </a:rPr>
              <a:t>3</a:t>
            </a:r>
            <a:r>
              <a:rPr lang="en-US" sz="2800" dirty="0">
                <a:solidFill>
                  <a:srgbClr val="000000"/>
                </a:solidFill>
                <a:latin typeface="Calibri" panose="020F0502020204030204" pitchFamily="34" charset="0"/>
                <a:cs typeface="Calibri" panose="020F0502020204030204" pitchFamily="34" charset="0"/>
              </a:rPr>
              <a:t>Department of Clinical Neurological Sciences, Western University</a:t>
            </a:r>
            <a:r>
              <a:rPr lang="en-US" sz="2800">
                <a:solidFill>
                  <a:srgbClr val="000000"/>
                </a:solidFill>
                <a:latin typeface="Calibri" panose="020F0502020204030204" pitchFamily="34" charset="0"/>
                <a:cs typeface="Calibri" panose="020F0502020204030204" pitchFamily="34" charset="0"/>
              </a:rPr>
              <a:t>, London, ON, Canada</a:t>
            </a:r>
            <a:endParaRPr lang="en-CA" sz="2800" dirty="0">
              <a:latin typeface="Calibri" panose="020F0502020204030204" pitchFamily="34" charset="0"/>
              <a:cs typeface="Calibri" panose="020F0502020204030204" pitchFamily="34" charset="0"/>
            </a:endParaRPr>
          </a:p>
        </p:txBody>
      </p:sp>
      <p:sp>
        <p:nvSpPr>
          <p:cNvPr id="8" name="TextBox 7"/>
          <p:cNvSpPr txBox="1"/>
          <p:nvPr/>
        </p:nvSpPr>
        <p:spPr>
          <a:xfrm>
            <a:off x="12734921" y="19192557"/>
            <a:ext cx="10782571" cy="13803779"/>
          </a:xfrm>
          <a:prstGeom prst="rect">
            <a:avLst/>
          </a:prstGeom>
          <a:noFill/>
        </p:spPr>
        <p:txBody>
          <a:bodyPr wrap="square" rtlCol="0">
            <a:spAutoFit/>
          </a:bodyPr>
          <a:lstStyle/>
          <a:p>
            <a:r>
              <a:rPr lang="en-GB" sz="3600" i="1" dirty="0">
                <a:solidFill>
                  <a:srgbClr val="501C9E"/>
                </a:solidFill>
                <a:latin typeface="Calibri" panose="020F0502020204030204" pitchFamily="34" charset="0"/>
                <a:cs typeface="Calibri" panose="020F0502020204030204" pitchFamily="34" charset="0"/>
              </a:rPr>
              <a:t>PD versus Control Participants</a:t>
            </a:r>
            <a:endParaRPr lang="en-GB" sz="800" i="1" dirty="0">
              <a:solidFill>
                <a:srgbClr val="501C9E"/>
              </a:solidFill>
              <a:latin typeface="Calibri" panose="020F0502020204030204" pitchFamily="34" charset="0"/>
              <a:cs typeface="Calibri" panose="020F0502020204030204" pitchFamily="34" charset="0"/>
            </a:endParaRPr>
          </a:p>
          <a:p>
            <a:endParaRPr lang="en-US" sz="800" i="1" dirty="0">
              <a:solidFill>
                <a:srgbClr val="501C9E"/>
              </a:solidFill>
              <a:latin typeface="Calibri" panose="020F0502020204030204" pitchFamily="34" charset="0"/>
              <a:cs typeface="Calibri" panose="020F0502020204030204" pitchFamily="34" charset="0"/>
            </a:endParaRPr>
          </a:p>
          <a:p>
            <a:r>
              <a:rPr lang="en-US" sz="2500" dirty="0">
                <a:solidFill>
                  <a:srgbClr val="501C9E"/>
                </a:solidFill>
                <a:latin typeface="Calibri" panose="020F0502020204030204" pitchFamily="34" charset="0"/>
                <a:cs typeface="Calibri" panose="020F0502020204030204" pitchFamily="34" charset="0"/>
              </a:rPr>
              <a:t>CPIB scores</a:t>
            </a:r>
          </a:p>
          <a:p>
            <a:pPr marL="285750" indent="-285750">
              <a:buFont typeface="Arial" panose="020B0604020202020204" pitchFamily="34" charset="0"/>
              <a:buChar char="•"/>
            </a:pPr>
            <a:r>
              <a:rPr lang="en-US" sz="2100" dirty="0">
                <a:latin typeface="Calibri" panose="020F0502020204030204" pitchFamily="34" charset="0"/>
                <a:ea typeface="Times New Roman" panose="02020603050405020304" pitchFamily="18" charset="0"/>
                <a:cs typeface="Calibri" panose="020F0502020204030204" pitchFamily="34" charset="0"/>
              </a:rPr>
              <a:t>S</a:t>
            </a:r>
            <a:r>
              <a:rPr lang="en-US" sz="2100" dirty="0">
                <a:effectLst/>
                <a:latin typeface="Calibri" panose="020F0502020204030204" pitchFamily="34" charset="0"/>
                <a:ea typeface="Times New Roman" panose="02020603050405020304" pitchFamily="18" charset="0"/>
                <a:cs typeface="Calibri" panose="020F0502020204030204" pitchFamily="34" charset="0"/>
              </a:rPr>
              <a:t>ignificant main effect of “Group” for the CPIB </a:t>
            </a:r>
            <a:r>
              <a:rPr lang="en-US" sz="2100" dirty="0">
                <a:latin typeface="Calibri" panose="020F0502020204030204" pitchFamily="34" charset="0"/>
                <a:ea typeface="Times New Roman" panose="02020603050405020304" pitchFamily="18" charset="0"/>
                <a:cs typeface="Calibri" panose="020F0502020204030204" pitchFamily="34" charset="0"/>
              </a:rPr>
              <a:t>T-</a:t>
            </a:r>
            <a:r>
              <a:rPr lang="en-US" sz="2100" dirty="0">
                <a:effectLst/>
                <a:latin typeface="Calibri" panose="020F0502020204030204" pitchFamily="34" charset="0"/>
                <a:ea typeface="Times New Roman" panose="02020603050405020304" pitchFamily="18" charset="0"/>
                <a:cs typeface="Calibri" panose="020F0502020204030204" pitchFamily="34" charset="0"/>
              </a:rPr>
              <a:t>score,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F</a:t>
            </a:r>
            <a:r>
              <a:rPr lang="en-US" sz="2100" dirty="0">
                <a:effectLst/>
                <a:latin typeface="Calibri" panose="020F0502020204030204" pitchFamily="34" charset="0"/>
                <a:ea typeface="Times New Roman" panose="02020603050405020304" pitchFamily="18" charset="0"/>
                <a:cs typeface="Calibri" panose="020F0502020204030204" pitchFamily="34" charset="0"/>
              </a:rPr>
              <a:t>(1,</a:t>
            </a:r>
            <a:r>
              <a:rPr lang="en-US" sz="21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100" dirty="0">
                <a:effectLst/>
                <a:latin typeface="Calibri" panose="020F0502020204030204" pitchFamily="34" charset="0"/>
                <a:ea typeface="Times New Roman" panose="02020603050405020304" pitchFamily="18" charset="0"/>
                <a:cs typeface="Calibri" panose="020F0502020204030204" pitchFamily="34" charset="0"/>
              </a:rPr>
              <a:t>50) = 130.74,</a:t>
            </a:r>
            <a:r>
              <a:rPr lang="en-US" sz="21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p </a:t>
            </a:r>
            <a:r>
              <a:rPr lang="en-US" sz="2100" spc="-50" dirty="0">
                <a:effectLst/>
                <a:latin typeface="Calibri" panose="020F0502020204030204" pitchFamily="34" charset="0"/>
                <a:ea typeface="Times New Roman" panose="02020603050405020304" pitchFamily="18" charset="0"/>
                <a:cs typeface="Calibri" panose="020F0502020204030204" pitchFamily="34" charset="0"/>
              </a:rPr>
              <a:t>&lt; </a:t>
            </a:r>
            <a:r>
              <a:rPr lang="en-US" sz="2100" dirty="0">
                <a:effectLst/>
                <a:latin typeface="Calibri" panose="020F0502020204030204" pitchFamily="34" charset="0"/>
                <a:ea typeface="Times New Roman" panose="02020603050405020304" pitchFamily="18" charset="0"/>
                <a:cs typeface="Calibri" panose="020F0502020204030204" pitchFamily="34" charset="0"/>
              </a:rPr>
              <a:t>.001 with </a:t>
            </a:r>
            <a:r>
              <a:rPr lang="en-US" sz="2100" dirty="0">
                <a:latin typeface="Calibri" panose="020F0502020204030204" pitchFamily="34" charset="0"/>
                <a:ea typeface="Times New Roman" panose="02020603050405020304" pitchFamily="18" charset="0"/>
                <a:cs typeface="Calibri" panose="020F0502020204030204" pitchFamily="34" charset="0"/>
              </a:rPr>
              <a:t>PD participants</a:t>
            </a:r>
            <a:r>
              <a:rPr lang="en-US" sz="2100" dirty="0">
                <a:effectLst/>
                <a:latin typeface="Calibri" panose="020F0502020204030204" pitchFamily="34" charset="0"/>
                <a:ea typeface="Times New Roman" panose="02020603050405020304" pitchFamily="18" charset="0"/>
                <a:cs typeface="Calibri" panose="020F0502020204030204" pitchFamily="34" charset="0"/>
              </a:rPr>
              <a:t> having a lower score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M </a:t>
            </a:r>
            <a:r>
              <a:rPr lang="en-US" sz="2100" dirty="0">
                <a:effectLst/>
                <a:latin typeface="Calibri" panose="020F0502020204030204" pitchFamily="34" charset="0"/>
                <a:ea typeface="Times New Roman" panose="02020603050405020304" pitchFamily="18" charset="0"/>
                <a:cs typeface="Calibri" panose="020F0502020204030204" pitchFamily="34" charset="0"/>
              </a:rPr>
              <a:t>= 52.01,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SD </a:t>
            </a:r>
            <a:r>
              <a:rPr lang="en-US" sz="2100" dirty="0">
                <a:effectLst/>
                <a:latin typeface="Calibri" panose="020F0502020204030204" pitchFamily="34" charset="0"/>
                <a:ea typeface="Times New Roman" panose="02020603050405020304" pitchFamily="18" charset="0"/>
                <a:cs typeface="Calibri" panose="020F0502020204030204" pitchFamily="34" charset="0"/>
              </a:rPr>
              <a:t>= 5.30) than control</a:t>
            </a:r>
            <a:r>
              <a:rPr lang="en-US" sz="2100" dirty="0">
                <a:latin typeface="Calibri" panose="020F0502020204030204" pitchFamily="34" charset="0"/>
                <a:ea typeface="Times New Roman" panose="02020603050405020304" pitchFamily="18" charset="0"/>
                <a:cs typeface="Calibri" panose="020F0502020204030204" pitchFamily="34" charset="0"/>
              </a:rPr>
              <a:t>s</a:t>
            </a:r>
            <a:r>
              <a:rPr lang="en-US" sz="2100" dirty="0">
                <a:effectLst/>
                <a:latin typeface="Calibri" panose="020F0502020204030204" pitchFamily="34" charset="0"/>
                <a:ea typeface="Times New Roman" panose="02020603050405020304" pitchFamily="18" charset="0"/>
                <a:cs typeface="Calibri" panose="020F0502020204030204" pitchFamily="34" charset="0"/>
              </a:rPr>
              <a:t>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M </a:t>
            </a:r>
            <a:r>
              <a:rPr lang="en-US" sz="2100" dirty="0">
                <a:effectLst/>
                <a:latin typeface="Calibri" panose="020F0502020204030204" pitchFamily="34" charset="0"/>
                <a:ea typeface="Times New Roman" panose="02020603050405020304" pitchFamily="18" charset="0"/>
                <a:cs typeface="Calibri" panose="020F0502020204030204" pitchFamily="34" charset="0"/>
              </a:rPr>
              <a:t>= 69.07,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SD </a:t>
            </a:r>
            <a:r>
              <a:rPr lang="en-US" sz="2100" dirty="0">
                <a:effectLst/>
                <a:latin typeface="Calibri" panose="020F0502020204030204" pitchFamily="34" charset="0"/>
                <a:ea typeface="Times New Roman" panose="02020603050405020304" pitchFamily="18" charset="0"/>
                <a:cs typeface="Calibri" panose="020F0502020204030204" pitchFamily="34" charset="0"/>
              </a:rPr>
              <a:t>= 5.31). </a:t>
            </a:r>
          </a:p>
          <a:p>
            <a:pPr marL="285750" indent="-285750">
              <a:buFont typeface="Arial" panose="020B0604020202020204" pitchFamily="34" charset="0"/>
              <a:buChar char="•"/>
            </a:pPr>
            <a:r>
              <a:rPr lang="en-US" sz="2100" dirty="0">
                <a:latin typeface="Calibri" panose="020F0502020204030204" pitchFamily="34" charset="0"/>
                <a:ea typeface="Times New Roman" panose="02020603050405020304" pitchFamily="18" charset="0"/>
                <a:cs typeface="Calibri" panose="020F0502020204030204" pitchFamily="34" charset="0"/>
              </a:rPr>
              <a:t>N</a:t>
            </a:r>
            <a:r>
              <a:rPr lang="en-US" sz="2100" dirty="0">
                <a:effectLst/>
                <a:latin typeface="Calibri" panose="020F0502020204030204" pitchFamily="34" charset="0"/>
                <a:ea typeface="Times New Roman" panose="02020603050405020304" pitchFamily="18" charset="0"/>
                <a:cs typeface="Calibri" panose="020F0502020204030204" pitchFamily="34" charset="0"/>
              </a:rPr>
              <a:t>o significant main effect of “Visit”,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F</a:t>
            </a:r>
            <a:r>
              <a:rPr lang="en-US" sz="2100" dirty="0">
                <a:effectLst/>
                <a:latin typeface="Calibri" panose="020F0502020204030204" pitchFamily="34" charset="0"/>
                <a:ea typeface="Times New Roman" panose="02020603050405020304" pitchFamily="18" charset="0"/>
                <a:cs typeface="Calibri" panose="020F0502020204030204" pitchFamily="34" charset="0"/>
              </a:rPr>
              <a:t>(2, 100) = 2.44,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p </a:t>
            </a:r>
            <a:r>
              <a:rPr lang="en-US" sz="2100" dirty="0">
                <a:effectLst/>
                <a:latin typeface="Calibri" panose="020F0502020204030204" pitchFamily="34" charset="0"/>
                <a:ea typeface="Times New Roman" panose="02020603050405020304" pitchFamily="18" charset="0"/>
                <a:cs typeface="Calibri" panose="020F0502020204030204" pitchFamily="34" charset="0"/>
              </a:rPr>
              <a:t>= .092. </a:t>
            </a:r>
            <a:endParaRPr lang="en-US" sz="2100" dirty="0">
              <a:solidFill>
                <a:srgbClr val="501C9E"/>
              </a:solidFill>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A" sz="2100" dirty="0">
                <a:effectLst/>
                <a:latin typeface="Calibri" panose="020F0502020204030204" pitchFamily="34" charset="0"/>
                <a:ea typeface="Calibri" panose="020F0502020204030204" pitchFamily="34" charset="0"/>
                <a:cs typeface="Calibri" panose="020F0502020204030204" pitchFamily="34" charset="0"/>
              </a:rPr>
              <a:t>Significant “Group” </a:t>
            </a:r>
            <a:r>
              <a:rPr lang="en-CA" sz="2100" dirty="0">
                <a:latin typeface="Calibri" panose="020F0502020204030204" pitchFamily="34" charset="0"/>
                <a:ea typeface="Calibri" panose="020F0502020204030204" pitchFamily="34" charset="0"/>
                <a:cs typeface="Calibri" panose="020F0502020204030204" pitchFamily="34" charset="0"/>
              </a:rPr>
              <a:t>X</a:t>
            </a:r>
            <a:r>
              <a:rPr lang="en-CA" sz="2100" dirty="0">
                <a:effectLst/>
                <a:latin typeface="Calibri" panose="020F0502020204030204" pitchFamily="34" charset="0"/>
                <a:ea typeface="Calibri" panose="020F0502020204030204" pitchFamily="34" charset="0"/>
                <a:cs typeface="Calibri" panose="020F0502020204030204" pitchFamily="34" charset="0"/>
              </a:rPr>
              <a:t> “Visit” interaction, </a:t>
            </a:r>
            <a:r>
              <a:rPr lang="en-US" sz="2100" i="1" dirty="0">
                <a:effectLst/>
                <a:latin typeface="Calibri" panose="020F0502020204030204" pitchFamily="34" charset="0"/>
                <a:ea typeface="Calibri" panose="020F0502020204030204" pitchFamily="34" charset="0"/>
                <a:cs typeface="Calibri" panose="020F0502020204030204" pitchFamily="34" charset="0"/>
              </a:rPr>
              <a:t>F</a:t>
            </a:r>
            <a:r>
              <a:rPr lang="en-US" sz="2100" dirty="0">
                <a:effectLst/>
                <a:latin typeface="Calibri" panose="020F0502020204030204" pitchFamily="34" charset="0"/>
                <a:ea typeface="Calibri" panose="020F0502020204030204" pitchFamily="34" charset="0"/>
                <a:cs typeface="Calibri" panose="020F0502020204030204" pitchFamily="34" charset="0"/>
              </a:rPr>
              <a:t>(2, 49) = 8.20, </a:t>
            </a:r>
            <a:r>
              <a:rPr lang="en-US" sz="2100" i="1" dirty="0">
                <a:effectLst/>
                <a:latin typeface="Calibri" panose="020F0502020204030204" pitchFamily="34" charset="0"/>
                <a:ea typeface="Calibri" panose="020F0502020204030204" pitchFamily="34" charset="0"/>
                <a:cs typeface="Calibri" panose="020F0502020204030204" pitchFamily="34" charset="0"/>
              </a:rPr>
              <a:t>p</a:t>
            </a:r>
            <a:r>
              <a:rPr lang="en-US" sz="2100" dirty="0">
                <a:effectLst/>
                <a:latin typeface="Calibri" panose="020F0502020204030204" pitchFamily="34" charset="0"/>
                <a:ea typeface="Calibri" panose="020F0502020204030204" pitchFamily="34" charset="0"/>
                <a:cs typeface="Calibri" panose="020F0502020204030204" pitchFamily="34" charset="0"/>
              </a:rPr>
              <a:t> = .001</a:t>
            </a:r>
            <a:r>
              <a:rPr lang="en-CA" sz="2100" dirty="0">
                <a:effectLst/>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CA" sz="2100" dirty="0">
                <a:latin typeface="Calibri" panose="020F0502020204030204" pitchFamily="34" charset="0"/>
                <a:ea typeface="Calibri" panose="020F0502020204030204" pitchFamily="34" charset="0"/>
                <a:cs typeface="Calibri" panose="020F0502020204030204" pitchFamily="34" charset="0"/>
              </a:rPr>
              <a:t>Post-hoc analyses revealed CPIB T-scores significantly decreased from Visit 1 to Visit 3 (</a:t>
            </a:r>
            <a:r>
              <a:rPr lang="en-CA" sz="2100" i="1" dirty="0">
                <a:latin typeface="Calibri" panose="020F0502020204030204" pitchFamily="34" charset="0"/>
                <a:ea typeface="Calibri" panose="020F0502020204030204" pitchFamily="34" charset="0"/>
                <a:cs typeface="Calibri" panose="020F0502020204030204" pitchFamily="34" charset="0"/>
              </a:rPr>
              <a:t>p</a:t>
            </a:r>
            <a:r>
              <a:rPr lang="en-CA" sz="2100" dirty="0">
                <a:latin typeface="Calibri" panose="020F0502020204030204" pitchFamily="34" charset="0"/>
                <a:ea typeface="Calibri" panose="020F0502020204030204" pitchFamily="34" charset="0"/>
                <a:cs typeface="Calibri" panose="020F0502020204030204" pitchFamily="34" charset="0"/>
              </a:rPr>
              <a:t> = .021), but not Visit 1 to Visit 2, or Visit 2 to Visit 3 for participants with PD</a:t>
            </a:r>
            <a:r>
              <a:rPr lang="en-CA" sz="2150" dirty="0">
                <a:latin typeface="Calibri" panose="020F0502020204030204" pitchFamily="34" charset="0"/>
                <a:ea typeface="Calibri" panose="020F0502020204030204" pitchFamily="34" charset="0"/>
                <a:cs typeface="Calibri" panose="020F0502020204030204" pitchFamily="34" charset="0"/>
              </a:rPr>
              <a:t>.</a:t>
            </a:r>
            <a:endParaRPr lang="en-CA" sz="2150" dirty="0">
              <a:effectLst/>
              <a:latin typeface="Calibri" panose="020F0502020204030204" pitchFamily="34" charset="0"/>
              <a:ea typeface="Calibri" panose="020F0502020204030204" pitchFamily="34" charset="0"/>
              <a:cs typeface="Calibri" panose="020F0502020204030204" pitchFamily="34" charset="0"/>
            </a:endParaRPr>
          </a:p>
          <a:p>
            <a:endParaRPr lang="en-CA" sz="1000" dirty="0">
              <a:latin typeface="Calibri" panose="020F0502020204030204" pitchFamily="34" charset="0"/>
              <a:ea typeface="Calibri" panose="020F0502020204030204" pitchFamily="34" charset="0"/>
              <a:cs typeface="Calibri" panose="020F0502020204030204" pitchFamily="34" charset="0"/>
            </a:endParaRPr>
          </a:p>
          <a:p>
            <a:r>
              <a:rPr lang="en-US" sz="2500" dirty="0">
                <a:solidFill>
                  <a:srgbClr val="501C9E"/>
                </a:solidFill>
                <a:latin typeface="Calibri" panose="020F0502020204030204" pitchFamily="34" charset="0"/>
                <a:cs typeface="Calibri" panose="020F0502020204030204" pitchFamily="34" charset="0"/>
              </a:rPr>
              <a:t>VAPP total scores</a:t>
            </a:r>
          </a:p>
          <a:p>
            <a:pPr marL="285750" indent="-285750">
              <a:buFont typeface="Arial" panose="020B0604020202020204" pitchFamily="34" charset="0"/>
              <a:buChar char="•"/>
            </a:pPr>
            <a:r>
              <a:rPr lang="en-US" sz="2100" dirty="0">
                <a:latin typeface="Calibri" panose="020F0502020204030204" pitchFamily="34" charset="0"/>
                <a:ea typeface="Times New Roman" panose="02020603050405020304" pitchFamily="18" charset="0"/>
                <a:cs typeface="Calibri" panose="020F0502020204030204" pitchFamily="34" charset="0"/>
              </a:rPr>
              <a:t>S</a:t>
            </a:r>
            <a:r>
              <a:rPr lang="en-US" sz="2100" dirty="0">
                <a:effectLst/>
                <a:latin typeface="Calibri" panose="020F0502020204030204" pitchFamily="34" charset="0"/>
                <a:ea typeface="Times New Roman" panose="02020603050405020304" pitchFamily="18" charset="0"/>
                <a:cs typeface="Calibri" panose="020F0502020204030204" pitchFamily="34" charset="0"/>
              </a:rPr>
              <a:t>ignificant main effect of “Group”,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F</a:t>
            </a:r>
            <a:r>
              <a:rPr lang="en-US" sz="2100" dirty="0">
                <a:effectLst/>
                <a:latin typeface="Calibri" panose="020F0502020204030204" pitchFamily="34" charset="0"/>
                <a:ea typeface="Times New Roman" panose="02020603050405020304" pitchFamily="18" charset="0"/>
                <a:cs typeface="Calibri" panose="020F0502020204030204" pitchFamily="34" charset="0"/>
              </a:rPr>
              <a:t>(1, 49) = 56.84,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p </a:t>
            </a:r>
            <a:r>
              <a:rPr lang="en-US" sz="2100" dirty="0">
                <a:effectLst/>
                <a:latin typeface="Calibri" panose="020F0502020204030204" pitchFamily="34" charset="0"/>
                <a:ea typeface="Times New Roman" panose="02020603050405020304" pitchFamily="18" charset="0"/>
                <a:cs typeface="Calibri" panose="020F0502020204030204" pitchFamily="34" charset="0"/>
              </a:rPr>
              <a:t>&lt; .001 for the VAPP Total score with </a:t>
            </a:r>
            <a:r>
              <a:rPr lang="en-US" sz="2100" dirty="0">
                <a:latin typeface="Calibri" panose="020F0502020204030204" pitchFamily="34" charset="0"/>
                <a:ea typeface="Times New Roman" panose="02020603050405020304" pitchFamily="18" charset="0"/>
                <a:cs typeface="Calibri" panose="020F0502020204030204" pitchFamily="34" charset="0"/>
              </a:rPr>
              <a:t>PD participants</a:t>
            </a:r>
            <a:r>
              <a:rPr lang="en-US" sz="2100" dirty="0">
                <a:effectLst/>
                <a:latin typeface="Calibri" panose="020F0502020204030204" pitchFamily="34" charset="0"/>
                <a:ea typeface="Times New Roman" panose="02020603050405020304" pitchFamily="18" charset="0"/>
                <a:cs typeface="Calibri" panose="020F0502020204030204" pitchFamily="34" charset="0"/>
              </a:rPr>
              <a:t> having a </a:t>
            </a:r>
            <a:r>
              <a:rPr lang="en-US" sz="2100" dirty="0">
                <a:latin typeface="Calibri" panose="020F0502020204030204" pitchFamily="34" charset="0"/>
                <a:ea typeface="Times New Roman" panose="02020603050405020304" pitchFamily="18" charset="0"/>
                <a:cs typeface="Calibri" panose="020F0502020204030204" pitchFamily="34" charset="0"/>
              </a:rPr>
              <a:t>*</a:t>
            </a:r>
            <a:r>
              <a:rPr lang="en-US" sz="2100" dirty="0">
                <a:effectLst/>
                <a:latin typeface="Calibri" panose="020F0502020204030204" pitchFamily="34" charset="0"/>
                <a:ea typeface="Times New Roman" panose="02020603050405020304" pitchFamily="18" charset="0"/>
                <a:cs typeface="Calibri" panose="020F0502020204030204" pitchFamily="34" charset="0"/>
              </a:rPr>
              <a:t>higher</a:t>
            </a:r>
            <a:r>
              <a:rPr lang="en-US" sz="2100" dirty="0">
                <a:latin typeface="Calibri" panose="020F0502020204030204" pitchFamily="34" charset="0"/>
                <a:ea typeface="Times New Roman" panose="02020603050405020304" pitchFamily="18" charset="0"/>
                <a:cs typeface="Calibri" panose="020F0502020204030204" pitchFamily="34" charset="0"/>
              </a:rPr>
              <a:t> </a:t>
            </a:r>
            <a:r>
              <a:rPr lang="en-US" sz="2100" dirty="0">
                <a:effectLst/>
                <a:latin typeface="Calibri" panose="020F0502020204030204" pitchFamily="34" charset="0"/>
                <a:ea typeface="Times New Roman" panose="02020603050405020304" pitchFamily="18" charset="0"/>
                <a:cs typeface="Calibri" panose="020F0502020204030204" pitchFamily="34" charset="0"/>
              </a:rPr>
              <a:t>total score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M </a:t>
            </a:r>
            <a:r>
              <a:rPr lang="en-US" sz="2100" dirty="0">
                <a:effectLst/>
                <a:latin typeface="Calibri" panose="020F0502020204030204" pitchFamily="34" charset="0"/>
                <a:ea typeface="Times New Roman" panose="02020603050405020304" pitchFamily="18" charset="0"/>
                <a:cs typeface="Calibri" panose="020F0502020204030204" pitchFamily="34" charset="0"/>
              </a:rPr>
              <a:t>= 75.92,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SD </a:t>
            </a:r>
            <a:r>
              <a:rPr lang="en-US" sz="2100" dirty="0">
                <a:effectLst/>
                <a:latin typeface="Calibri" panose="020F0502020204030204" pitchFamily="34" charset="0"/>
                <a:ea typeface="Times New Roman" panose="02020603050405020304" pitchFamily="18" charset="0"/>
                <a:cs typeface="Calibri" panose="020F0502020204030204" pitchFamily="34" charset="0"/>
              </a:rPr>
              <a:t>= 31.12) than control participants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M </a:t>
            </a:r>
            <a:r>
              <a:rPr lang="en-US" sz="2100" dirty="0">
                <a:effectLst/>
                <a:latin typeface="Calibri" panose="020F0502020204030204" pitchFamily="34" charset="0"/>
                <a:ea typeface="Times New Roman" panose="02020603050405020304" pitchFamily="18" charset="0"/>
                <a:cs typeface="Calibri" panose="020F0502020204030204" pitchFamily="34" charset="0"/>
              </a:rPr>
              <a:t>= 9.18,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SD </a:t>
            </a:r>
            <a:r>
              <a:rPr lang="en-US" sz="2100" dirty="0">
                <a:effectLst/>
                <a:latin typeface="Calibri" panose="020F0502020204030204" pitchFamily="34" charset="0"/>
                <a:ea typeface="Times New Roman" panose="02020603050405020304" pitchFamily="18" charset="0"/>
                <a:cs typeface="Calibri" panose="020F0502020204030204" pitchFamily="34" charset="0"/>
              </a:rPr>
              <a:t>= 31.11). *</a:t>
            </a:r>
            <a:r>
              <a:rPr lang="en-US" sz="2100" dirty="0">
                <a:effectLst/>
                <a:latin typeface="Calibri" panose="020F0502020204030204" pitchFamily="34" charset="0"/>
                <a:ea typeface="Calibri" panose="020F0502020204030204" pitchFamily="34" charset="0"/>
                <a:cs typeface="Calibri" panose="020F0502020204030204" pitchFamily="34" charset="0"/>
              </a:rPr>
              <a:t>Higher VAPP total score = greater participation restrictions.</a:t>
            </a:r>
            <a:endParaRPr lang="en-US" sz="21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2100" dirty="0">
                <a:latin typeface="Calibri" panose="020F0502020204030204" pitchFamily="34" charset="0"/>
                <a:ea typeface="Times New Roman" panose="02020603050405020304" pitchFamily="18" charset="0"/>
                <a:cs typeface="Calibri" panose="020F0502020204030204" pitchFamily="34" charset="0"/>
              </a:rPr>
              <a:t>N</a:t>
            </a:r>
            <a:r>
              <a:rPr lang="en-US" sz="2100" dirty="0">
                <a:effectLst/>
                <a:latin typeface="Calibri" panose="020F0502020204030204" pitchFamily="34" charset="0"/>
                <a:ea typeface="Times New Roman" panose="02020603050405020304" pitchFamily="18" charset="0"/>
                <a:cs typeface="Calibri" panose="020F0502020204030204" pitchFamily="34" charset="0"/>
              </a:rPr>
              <a:t>o significant main effect of “Visit”,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F</a:t>
            </a:r>
            <a:r>
              <a:rPr lang="en-US" sz="2100" dirty="0">
                <a:effectLst/>
                <a:latin typeface="Calibri" panose="020F0502020204030204" pitchFamily="34" charset="0"/>
                <a:ea typeface="Times New Roman" panose="02020603050405020304" pitchFamily="18" charset="0"/>
                <a:cs typeface="Calibri" panose="020F0502020204030204" pitchFamily="34" charset="0"/>
              </a:rPr>
              <a:t>(2, 98) = 1.46,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p </a:t>
            </a:r>
            <a:r>
              <a:rPr lang="en-US" sz="2100" dirty="0">
                <a:effectLst/>
                <a:latin typeface="Calibri" panose="020F0502020204030204" pitchFamily="34" charset="0"/>
                <a:ea typeface="Times New Roman" panose="02020603050405020304" pitchFamily="18" charset="0"/>
                <a:cs typeface="Calibri" panose="020F0502020204030204" pitchFamily="34" charset="0"/>
              </a:rPr>
              <a:t>= .238. </a:t>
            </a:r>
            <a:endParaRPr lang="en-US" sz="2100" dirty="0">
              <a:solidFill>
                <a:srgbClr val="501C9E"/>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A" sz="2100" dirty="0">
                <a:latin typeface="Calibri" panose="020F0502020204030204" pitchFamily="34" charset="0"/>
                <a:ea typeface="Calibri" panose="020F0502020204030204" pitchFamily="34" charset="0"/>
                <a:cs typeface="Calibri" panose="020F0502020204030204" pitchFamily="34" charset="0"/>
              </a:rPr>
              <a:t>N</a:t>
            </a:r>
            <a:r>
              <a:rPr lang="en-CA" sz="2100" dirty="0">
                <a:effectLst/>
                <a:latin typeface="Calibri" panose="020F0502020204030204" pitchFamily="34" charset="0"/>
                <a:ea typeface="Calibri" panose="020F0502020204030204" pitchFamily="34" charset="0"/>
                <a:cs typeface="Calibri" panose="020F0502020204030204" pitchFamily="34" charset="0"/>
              </a:rPr>
              <a:t>o significant </a:t>
            </a:r>
            <a:r>
              <a:rPr lang="en-US" sz="2100" dirty="0">
                <a:effectLst/>
                <a:latin typeface="Calibri" panose="020F0502020204030204" pitchFamily="34" charset="0"/>
                <a:ea typeface="Calibri" panose="020F0502020204030204" pitchFamily="34" charset="0"/>
                <a:cs typeface="Calibri" panose="020F0502020204030204" pitchFamily="34" charset="0"/>
              </a:rPr>
              <a:t>“Group” </a:t>
            </a:r>
            <a:r>
              <a:rPr lang="en-US" sz="2100" dirty="0">
                <a:latin typeface="Calibri" panose="020F0502020204030204" pitchFamily="34" charset="0"/>
                <a:ea typeface="Calibri" panose="020F0502020204030204" pitchFamily="34" charset="0"/>
                <a:cs typeface="Calibri" panose="020F0502020204030204" pitchFamily="34" charset="0"/>
              </a:rPr>
              <a:t>X</a:t>
            </a:r>
            <a:r>
              <a:rPr lang="en-US" sz="2100" dirty="0">
                <a:effectLst/>
                <a:latin typeface="Calibri" panose="020F0502020204030204" pitchFamily="34" charset="0"/>
                <a:ea typeface="Calibri" panose="020F0502020204030204" pitchFamily="34" charset="0"/>
                <a:cs typeface="Calibri" panose="020F0502020204030204" pitchFamily="34" charset="0"/>
              </a:rPr>
              <a:t> “Visit” interaction, </a:t>
            </a:r>
            <a:r>
              <a:rPr lang="en-US" sz="2100" i="1" dirty="0">
                <a:effectLst/>
                <a:latin typeface="Calibri" panose="020F0502020204030204" pitchFamily="34" charset="0"/>
                <a:ea typeface="Calibri" panose="020F0502020204030204" pitchFamily="34" charset="0"/>
                <a:cs typeface="Calibri" panose="020F0502020204030204" pitchFamily="34" charset="0"/>
              </a:rPr>
              <a:t>F</a:t>
            </a:r>
            <a:r>
              <a:rPr lang="en-US" sz="2100" dirty="0">
                <a:effectLst/>
                <a:latin typeface="Calibri" panose="020F0502020204030204" pitchFamily="34" charset="0"/>
                <a:ea typeface="Calibri" panose="020F0502020204030204" pitchFamily="34" charset="0"/>
                <a:cs typeface="Calibri" panose="020F0502020204030204" pitchFamily="34" charset="0"/>
              </a:rPr>
              <a:t>(2, 98) = 1.17, </a:t>
            </a:r>
            <a:r>
              <a:rPr lang="en-US" sz="2100" i="1" dirty="0">
                <a:effectLst/>
                <a:latin typeface="Calibri" panose="020F0502020204030204" pitchFamily="34" charset="0"/>
                <a:ea typeface="Calibri" panose="020F0502020204030204" pitchFamily="34" charset="0"/>
                <a:cs typeface="Calibri" panose="020F0502020204030204" pitchFamily="34" charset="0"/>
              </a:rPr>
              <a:t>p</a:t>
            </a:r>
            <a:r>
              <a:rPr lang="en-US" sz="2100" dirty="0">
                <a:effectLst/>
                <a:latin typeface="Calibri" panose="020F0502020204030204" pitchFamily="34" charset="0"/>
                <a:ea typeface="Calibri" panose="020F0502020204030204" pitchFamily="34" charset="0"/>
                <a:cs typeface="Calibri" panose="020F0502020204030204" pitchFamily="34" charset="0"/>
              </a:rPr>
              <a:t> = .313</a:t>
            </a:r>
          </a:p>
          <a:p>
            <a:pPr marL="285750" indent="-285750">
              <a:buFont typeface="Arial" panose="020B0604020202020204" pitchFamily="34" charset="0"/>
              <a:buChar char="•"/>
            </a:pPr>
            <a:endParaRPr lang="en-US" sz="1000" dirty="0">
              <a:latin typeface="Calibri" panose="020F0502020204030204" pitchFamily="34" charset="0"/>
              <a:ea typeface="Calibri" panose="020F0502020204030204" pitchFamily="34" charset="0"/>
              <a:cs typeface="Calibri" panose="020F0502020204030204" pitchFamily="34" charset="0"/>
            </a:endParaRPr>
          </a:p>
          <a:p>
            <a:r>
              <a:rPr lang="en-US" sz="2500" dirty="0">
                <a:solidFill>
                  <a:srgbClr val="501C9E"/>
                </a:solidFill>
                <a:latin typeface="Calibri" panose="020F0502020204030204" pitchFamily="34" charset="0"/>
                <a:cs typeface="Calibri" panose="020F0502020204030204" pitchFamily="34" charset="0"/>
              </a:rPr>
              <a:t>LSU rating</a:t>
            </a:r>
          </a:p>
          <a:p>
            <a:pPr marL="285750" indent="-285750">
              <a:buFont typeface="Arial" panose="020B0604020202020204" pitchFamily="34" charset="0"/>
              <a:buChar char="•"/>
            </a:pPr>
            <a:r>
              <a:rPr lang="en-US" sz="2100" dirty="0">
                <a:effectLst/>
                <a:latin typeface="Calibri" panose="020F0502020204030204" pitchFamily="34" charset="0"/>
                <a:ea typeface="Times New Roman" panose="02020603050405020304" pitchFamily="18" charset="0"/>
                <a:cs typeface="Calibri" panose="020F0502020204030204" pitchFamily="34" charset="0"/>
              </a:rPr>
              <a:t>Significant main effect of “Group”,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F</a:t>
            </a:r>
            <a:r>
              <a:rPr lang="en-US" sz="2100" dirty="0">
                <a:effectLst/>
                <a:latin typeface="Calibri" panose="020F0502020204030204" pitchFamily="34" charset="0"/>
                <a:ea typeface="Times New Roman" panose="02020603050405020304" pitchFamily="18" charset="0"/>
                <a:cs typeface="Calibri" panose="020F0502020204030204" pitchFamily="34" charset="0"/>
              </a:rPr>
              <a:t>(1, 50) = 12.30,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p </a:t>
            </a:r>
            <a:r>
              <a:rPr lang="en-US" sz="2100" dirty="0">
                <a:effectLst/>
                <a:latin typeface="Calibri" panose="020F0502020204030204" pitchFamily="34" charset="0"/>
                <a:ea typeface="Times New Roman" panose="02020603050405020304" pitchFamily="18" charset="0"/>
                <a:cs typeface="Calibri" panose="020F0502020204030204" pitchFamily="34" charset="0"/>
              </a:rPr>
              <a:t>= .001 with PD </a:t>
            </a:r>
            <a:r>
              <a:rPr lang="en-US" sz="2100" dirty="0">
                <a:latin typeface="Calibri" panose="020F0502020204030204" pitchFamily="34" charset="0"/>
                <a:ea typeface="Times New Roman" panose="02020603050405020304" pitchFamily="18" charset="0"/>
                <a:cs typeface="Calibri" panose="020F0502020204030204" pitchFamily="34" charset="0"/>
              </a:rPr>
              <a:t>participants </a:t>
            </a:r>
            <a:r>
              <a:rPr lang="en-US" sz="2100" dirty="0">
                <a:effectLst/>
                <a:latin typeface="Calibri" panose="020F0502020204030204" pitchFamily="34" charset="0"/>
                <a:ea typeface="Times New Roman" panose="02020603050405020304" pitchFamily="18" charset="0"/>
                <a:cs typeface="Calibri" panose="020F0502020204030204" pitchFamily="34" charset="0"/>
              </a:rPr>
              <a:t>having a lower mean </a:t>
            </a:r>
            <a:r>
              <a:rPr lang="en-US" sz="2100" dirty="0">
                <a:latin typeface="Calibri" panose="020F0502020204030204" pitchFamily="34" charset="0"/>
                <a:ea typeface="Times New Roman" panose="02020603050405020304" pitchFamily="18" charset="0"/>
                <a:cs typeface="Calibri" panose="020F0502020204030204" pitchFamily="34" charset="0"/>
              </a:rPr>
              <a:t>rating</a:t>
            </a:r>
            <a:r>
              <a:rPr lang="en-US" sz="2100" dirty="0">
                <a:effectLst/>
                <a:latin typeface="Calibri" panose="020F0502020204030204" pitchFamily="34" charset="0"/>
                <a:ea typeface="Times New Roman" panose="02020603050405020304" pitchFamily="18" charset="0"/>
                <a:cs typeface="Calibri" panose="020F0502020204030204" pitchFamily="34" charset="0"/>
              </a:rPr>
              <a:t>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M </a:t>
            </a:r>
            <a:r>
              <a:rPr lang="en-US" sz="2100" dirty="0">
                <a:effectLst/>
                <a:latin typeface="Calibri" panose="020F0502020204030204" pitchFamily="34" charset="0"/>
                <a:ea typeface="Times New Roman" panose="02020603050405020304" pitchFamily="18" charset="0"/>
                <a:cs typeface="Calibri" panose="020F0502020204030204" pitchFamily="34" charset="0"/>
              </a:rPr>
              <a:t>= 1.99,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SD </a:t>
            </a:r>
            <a:r>
              <a:rPr lang="en-US" sz="2100" dirty="0">
                <a:effectLst/>
                <a:latin typeface="Calibri" panose="020F0502020204030204" pitchFamily="34" charset="0"/>
                <a:ea typeface="Times New Roman" panose="02020603050405020304" pitchFamily="18" charset="0"/>
                <a:cs typeface="Calibri" panose="020F0502020204030204" pitchFamily="34" charset="0"/>
              </a:rPr>
              <a:t>= 0.61) (closest to </a:t>
            </a:r>
            <a:r>
              <a:rPr lang="en-US" sz="2100" i="1" dirty="0">
                <a:solidFill>
                  <a:srgbClr val="501C9E"/>
                </a:solidFill>
                <a:effectLst/>
                <a:latin typeface="Calibri" panose="020F0502020204030204" pitchFamily="34" charset="0"/>
                <a:ea typeface="Times New Roman" panose="02020603050405020304" pitchFamily="18" charset="0"/>
                <a:cs typeface="Calibri" panose="020F0502020204030204" pitchFamily="34" charset="0"/>
              </a:rPr>
              <a:t>intermittent</a:t>
            </a:r>
            <a:r>
              <a:rPr lang="en-US" sz="2100" dirty="0">
                <a:effectLst/>
                <a:latin typeface="Calibri" panose="020F0502020204030204" pitchFamily="34" charset="0"/>
                <a:ea typeface="Times New Roman" panose="02020603050405020304" pitchFamily="18" charset="0"/>
                <a:cs typeface="Calibri" panose="020F0502020204030204" pitchFamily="34" charset="0"/>
              </a:rPr>
              <a:t> speech usage) than control participants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M </a:t>
            </a:r>
            <a:r>
              <a:rPr lang="en-US" sz="2100" dirty="0">
                <a:effectLst/>
                <a:latin typeface="Calibri" panose="020F0502020204030204" pitchFamily="34" charset="0"/>
                <a:ea typeface="Times New Roman" panose="02020603050405020304" pitchFamily="18" charset="0"/>
                <a:cs typeface="Calibri" panose="020F0502020204030204" pitchFamily="34" charset="0"/>
              </a:rPr>
              <a:t>= 2.57,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SD </a:t>
            </a:r>
            <a:r>
              <a:rPr lang="en-US" sz="2100" dirty="0">
                <a:effectLst/>
                <a:latin typeface="Calibri" panose="020F0502020204030204" pitchFamily="34" charset="0"/>
                <a:ea typeface="Times New Roman" panose="02020603050405020304" pitchFamily="18" charset="0"/>
                <a:cs typeface="Calibri" panose="020F0502020204030204" pitchFamily="34" charset="0"/>
              </a:rPr>
              <a:t>= 0.60) (falling between </a:t>
            </a:r>
            <a:r>
              <a:rPr lang="en-US" sz="2100" i="1" dirty="0">
                <a:solidFill>
                  <a:srgbClr val="501C9E"/>
                </a:solidFill>
                <a:effectLst/>
                <a:latin typeface="Calibri" panose="020F0502020204030204" pitchFamily="34" charset="0"/>
                <a:ea typeface="Times New Roman" panose="02020603050405020304" pitchFamily="18" charset="0"/>
                <a:cs typeface="Calibri" panose="020F0502020204030204" pitchFamily="34" charset="0"/>
              </a:rPr>
              <a:t>intermittent</a:t>
            </a:r>
            <a:r>
              <a:rPr lang="en-US" sz="2100" dirty="0">
                <a:effectLst/>
                <a:latin typeface="Calibri" panose="020F0502020204030204" pitchFamily="34" charset="0"/>
                <a:ea typeface="Times New Roman" panose="02020603050405020304" pitchFamily="18" charset="0"/>
                <a:cs typeface="Calibri" panose="020F0502020204030204" pitchFamily="34" charset="0"/>
              </a:rPr>
              <a:t> to </a:t>
            </a:r>
            <a:r>
              <a:rPr lang="en-US" sz="2100" i="1" dirty="0">
                <a:solidFill>
                  <a:srgbClr val="501C9E"/>
                </a:solidFill>
                <a:effectLst/>
                <a:latin typeface="Calibri" panose="020F0502020204030204" pitchFamily="34" charset="0"/>
                <a:ea typeface="Times New Roman" panose="02020603050405020304" pitchFamily="18" charset="0"/>
                <a:cs typeface="Calibri" panose="020F0502020204030204" pitchFamily="34" charset="0"/>
              </a:rPr>
              <a:t>routine</a:t>
            </a:r>
            <a:r>
              <a:rPr lang="en-US" sz="2100" dirty="0">
                <a:effectLst/>
                <a:latin typeface="Calibri" panose="020F0502020204030204" pitchFamily="34" charset="0"/>
                <a:ea typeface="Times New Roman" panose="02020603050405020304" pitchFamily="18" charset="0"/>
                <a:cs typeface="Calibri" panose="020F0502020204030204" pitchFamily="34" charset="0"/>
              </a:rPr>
              <a:t> speech usage). </a:t>
            </a:r>
          </a:p>
          <a:p>
            <a:pPr marL="285750" indent="-285750">
              <a:buFont typeface="Arial" panose="020B0604020202020204" pitchFamily="34" charset="0"/>
              <a:buChar char="•"/>
            </a:pPr>
            <a:r>
              <a:rPr lang="en-US" sz="2100" dirty="0">
                <a:latin typeface="Calibri" panose="020F0502020204030204" pitchFamily="34" charset="0"/>
                <a:ea typeface="Times New Roman" panose="02020603050405020304" pitchFamily="18" charset="0"/>
                <a:cs typeface="Calibri" panose="020F0502020204030204" pitchFamily="34" charset="0"/>
              </a:rPr>
              <a:t>N</a:t>
            </a:r>
            <a:r>
              <a:rPr lang="en-US" sz="2100" dirty="0">
                <a:effectLst/>
                <a:latin typeface="Calibri" panose="020F0502020204030204" pitchFamily="34" charset="0"/>
                <a:ea typeface="Times New Roman" panose="02020603050405020304" pitchFamily="18" charset="0"/>
                <a:cs typeface="Calibri" panose="020F0502020204030204" pitchFamily="34" charset="0"/>
              </a:rPr>
              <a:t>o significant main effect of “Visit”,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F</a:t>
            </a:r>
            <a:r>
              <a:rPr lang="en-US" sz="2100" dirty="0">
                <a:effectLst/>
                <a:latin typeface="Calibri" panose="020F0502020204030204" pitchFamily="34" charset="0"/>
                <a:ea typeface="Times New Roman" panose="02020603050405020304" pitchFamily="18" charset="0"/>
                <a:cs typeface="Calibri" panose="020F0502020204030204" pitchFamily="34" charset="0"/>
              </a:rPr>
              <a:t>(2, 100) = 0.77,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p </a:t>
            </a:r>
            <a:r>
              <a:rPr lang="en-US" sz="2100" dirty="0">
                <a:effectLst/>
                <a:latin typeface="Calibri" panose="020F0502020204030204" pitchFamily="34" charset="0"/>
                <a:ea typeface="Times New Roman" panose="02020603050405020304" pitchFamily="18" charset="0"/>
                <a:cs typeface="Calibri" panose="020F0502020204030204" pitchFamily="34" charset="0"/>
              </a:rPr>
              <a:t>= .465. </a:t>
            </a:r>
          </a:p>
          <a:p>
            <a:pPr marL="285750" indent="-285750">
              <a:buFont typeface="Arial" panose="020B0604020202020204" pitchFamily="34" charset="0"/>
              <a:buChar char="•"/>
            </a:pPr>
            <a:r>
              <a:rPr lang="en-CA" sz="2100" dirty="0">
                <a:latin typeface="Calibri" panose="020F0502020204030204" pitchFamily="34" charset="0"/>
                <a:ea typeface="Calibri" panose="020F0502020204030204" pitchFamily="34" charset="0"/>
                <a:cs typeface="Calibri" panose="020F0502020204030204" pitchFamily="34" charset="0"/>
              </a:rPr>
              <a:t>N</a:t>
            </a:r>
            <a:r>
              <a:rPr lang="en-CA" sz="2100" dirty="0">
                <a:effectLst/>
                <a:latin typeface="Calibri" panose="020F0502020204030204" pitchFamily="34" charset="0"/>
                <a:ea typeface="Calibri" panose="020F0502020204030204" pitchFamily="34" charset="0"/>
                <a:cs typeface="Calibri" panose="020F0502020204030204" pitchFamily="34" charset="0"/>
              </a:rPr>
              <a:t>o significant </a:t>
            </a:r>
            <a:r>
              <a:rPr lang="en-US" sz="2100" dirty="0">
                <a:effectLst/>
                <a:latin typeface="Calibri" panose="020F0502020204030204" pitchFamily="34" charset="0"/>
                <a:ea typeface="Calibri" panose="020F0502020204030204" pitchFamily="34" charset="0"/>
                <a:cs typeface="Calibri" panose="020F0502020204030204" pitchFamily="34" charset="0"/>
              </a:rPr>
              <a:t>“Group” </a:t>
            </a:r>
            <a:r>
              <a:rPr lang="en-US" sz="2100" dirty="0">
                <a:latin typeface="Calibri" panose="020F0502020204030204" pitchFamily="34" charset="0"/>
                <a:ea typeface="Calibri" panose="020F0502020204030204" pitchFamily="34" charset="0"/>
                <a:cs typeface="Calibri" panose="020F0502020204030204" pitchFamily="34" charset="0"/>
              </a:rPr>
              <a:t>X</a:t>
            </a:r>
            <a:r>
              <a:rPr lang="en-US" sz="2100" dirty="0">
                <a:effectLst/>
                <a:latin typeface="Calibri" panose="020F0502020204030204" pitchFamily="34" charset="0"/>
                <a:ea typeface="Calibri" panose="020F0502020204030204" pitchFamily="34" charset="0"/>
                <a:cs typeface="Calibri" panose="020F0502020204030204" pitchFamily="34" charset="0"/>
              </a:rPr>
              <a:t> “Visit” interaction, </a:t>
            </a:r>
            <a:r>
              <a:rPr lang="en-US" sz="2100" i="1" dirty="0">
                <a:effectLst/>
                <a:latin typeface="Calibri" panose="020F0502020204030204" pitchFamily="34" charset="0"/>
                <a:ea typeface="Calibri" panose="020F0502020204030204" pitchFamily="34" charset="0"/>
                <a:cs typeface="Calibri" panose="020F0502020204030204" pitchFamily="34" charset="0"/>
              </a:rPr>
              <a:t>F</a:t>
            </a:r>
            <a:r>
              <a:rPr lang="en-US" sz="2100" dirty="0">
                <a:effectLst/>
                <a:latin typeface="Calibri" panose="020F0502020204030204" pitchFamily="34" charset="0"/>
                <a:ea typeface="Calibri" panose="020F0502020204030204" pitchFamily="34" charset="0"/>
                <a:cs typeface="Calibri" panose="020F0502020204030204" pitchFamily="34" charset="0"/>
              </a:rPr>
              <a:t>(2, 100) = 2.79, </a:t>
            </a:r>
            <a:r>
              <a:rPr lang="en-US" sz="2100" i="1" dirty="0">
                <a:effectLst/>
                <a:latin typeface="Calibri" panose="020F0502020204030204" pitchFamily="34" charset="0"/>
                <a:ea typeface="Calibri" panose="020F0502020204030204" pitchFamily="34" charset="0"/>
                <a:cs typeface="Calibri" panose="020F0502020204030204" pitchFamily="34" charset="0"/>
              </a:rPr>
              <a:t>p</a:t>
            </a:r>
            <a:r>
              <a:rPr lang="en-US" sz="2100" dirty="0">
                <a:effectLst/>
                <a:latin typeface="Calibri" panose="020F0502020204030204" pitchFamily="34" charset="0"/>
                <a:ea typeface="Calibri" panose="020F0502020204030204" pitchFamily="34" charset="0"/>
                <a:cs typeface="Calibri" panose="020F0502020204030204" pitchFamily="34" charset="0"/>
              </a:rPr>
              <a:t> = .066.</a:t>
            </a:r>
          </a:p>
          <a:p>
            <a:endParaRPr lang="en-US" sz="2000" dirty="0">
              <a:solidFill>
                <a:srgbClr val="501C9E"/>
              </a:solidFill>
              <a:latin typeface="Calibri" panose="020F0502020204030204" pitchFamily="34" charset="0"/>
              <a:cs typeface="Calibri" panose="020F0502020204030204" pitchFamily="34" charset="0"/>
            </a:endParaRPr>
          </a:p>
          <a:p>
            <a:r>
              <a:rPr lang="en-GB" sz="3600" i="1" dirty="0">
                <a:solidFill>
                  <a:srgbClr val="501C9E"/>
                </a:solidFill>
                <a:latin typeface="Calibri" panose="020F0502020204030204" pitchFamily="34" charset="0"/>
                <a:cs typeface="Calibri" panose="020F0502020204030204" pitchFamily="34" charset="0"/>
              </a:rPr>
              <a:t>PD versus Primary Communication Partners</a:t>
            </a:r>
          </a:p>
          <a:p>
            <a:endParaRPr lang="en-GB" sz="800" i="1" dirty="0">
              <a:solidFill>
                <a:srgbClr val="501C9E"/>
              </a:solidFill>
              <a:latin typeface="Calibri" panose="020F0502020204030204" pitchFamily="34" charset="0"/>
              <a:cs typeface="Calibri" panose="020F0502020204030204" pitchFamily="34" charset="0"/>
            </a:endParaRPr>
          </a:p>
          <a:p>
            <a:r>
              <a:rPr lang="en-US" sz="2500" dirty="0">
                <a:solidFill>
                  <a:srgbClr val="501C9E"/>
                </a:solidFill>
                <a:latin typeface="Calibri" panose="020F0502020204030204" pitchFamily="34" charset="0"/>
                <a:cs typeface="Calibri" panose="020F0502020204030204" pitchFamily="34" charset="0"/>
              </a:rPr>
              <a:t>CPIB scores</a:t>
            </a:r>
          </a:p>
          <a:p>
            <a:pPr marL="285750" indent="-285750">
              <a:buFont typeface="Arial" panose="020B0604020202020204" pitchFamily="34" charset="0"/>
              <a:buChar char="•"/>
            </a:pPr>
            <a:r>
              <a:rPr lang="en-US" sz="2100" dirty="0">
                <a:latin typeface="Calibri" panose="020F0502020204030204" pitchFamily="34" charset="0"/>
                <a:ea typeface="Times New Roman" panose="02020603050405020304" pitchFamily="18" charset="0"/>
                <a:cs typeface="Calibri" panose="020F0502020204030204" pitchFamily="34" charset="0"/>
              </a:rPr>
              <a:t>N</a:t>
            </a:r>
            <a:r>
              <a:rPr lang="en-US" sz="2100" dirty="0">
                <a:effectLst/>
                <a:latin typeface="Calibri" panose="020F0502020204030204" pitchFamily="34" charset="0"/>
                <a:ea typeface="Times New Roman" panose="02020603050405020304" pitchFamily="18" charset="0"/>
                <a:cs typeface="Calibri" panose="020F0502020204030204" pitchFamily="34" charset="0"/>
              </a:rPr>
              <a:t>o significant main effect of “Group” for the CPIB </a:t>
            </a:r>
            <a:r>
              <a:rPr lang="en-US" sz="2100" dirty="0">
                <a:latin typeface="Calibri" panose="020F0502020204030204" pitchFamily="34" charset="0"/>
                <a:ea typeface="Times New Roman" panose="02020603050405020304" pitchFamily="18" charset="0"/>
                <a:cs typeface="Calibri" panose="020F0502020204030204" pitchFamily="34" charset="0"/>
              </a:rPr>
              <a:t>T-</a:t>
            </a:r>
            <a:r>
              <a:rPr lang="en-US" sz="2100" dirty="0">
                <a:effectLst/>
                <a:latin typeface="Calibri" panose="020F0502020204030204" pitchFamily="34" charset="0"/>
                <a:ea typeface="Times New Roman" panose="02020603050405020304" pitchFamily="18" charset="0"/>
                <a:cs typeface="Calibri" panose="020F0502020204030204" pitchFamily="34" charset="0"/>
              </a:rPr>
              <a:t>score,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F</a:t>
            </a:r>
            <a:r>
              <a:rPr lang="en-US" sz="2100" dirty="0">
                <a:effectLst/>
                <a:latin typeface="Calibri" panose="020F0502020204030204" pitchFamily="34" charset="0"/>
                <a:ea typeface="Times New Roman" panose="02020603050405020304" pitchFamily="18" charset="0"/>
                <a:cs typeface="Calibri" panose="020F0502020204030204" pitchFamily="34" charset="0"/>
              </a:rPr>
              <a:t>(1, 42) = 1.18,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p </a:t>
            </a:r>
            <a:r>
              <a:rPr lang="en-US" sz="2100" dirty="0">
                <a:effectLst/>
                <a:latin typeface="Calibri" panose="020F0502020204030204" pitchFamily="34" charset="0"/>
                <a:ea typeface="Times New Roman" panose="02020603050405020304" pitchFamily="18" charset="0"/>
                <a:cs typeface="Calibri" panose="020F0502020204030204" pitchFamily="34" charset="0"/>
              </a:rPr>
              <a:t>= .283 with PD </a:t>
            </a:r>
            <a:r>
              <a:rPr lang="en-US" sz="2100" dirty="0">
                <a:latin typeface="Calibri" panose="020F0502020204030204" pitchFamily="34" charset="0"/>
                <a:ea typeface="Times New Roman" panose="02020603050405020304" pitchFamily="18" charset="0"/>
                <a:cs typeface="Calibri" panose="020F0502020204030204" pitchFamily="34" charset="0"/>
              </a:rPr>
              <a:t>participants </a:t>
            </a:r>
            <a:r>
              <a:rPr lang="en-US" sz="2100" dirty="0">
                <a:effectLst/>
                <a:latin typeface="Calibri" panose="020F0502020204030204" pitchFamily="34" charset="0"/>
                <a:ea typeface="Times New Roman" panose="02020603050405020304" pitchFamily="18" charset="0"/>
                <a:cs typeface="Calibri" panose="020F0502020204030204" pitchFamily="34" charset="0"/>
              </a:rPr>
              <a:t>having a similar score as PCPs.</a:t>
            </a:r>
            <a:endParaRPr lang="en-US" sz="2100"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2100" dirty="0">
                <a:effectLst/>
                <a:latin typeface="Calibri" panose="020F0502020204030204" pitchFamily="34" charset="0"/>
                <a:ea typeface="Times New Roman" panose="02020603050405020304" pitchFamily="18" charset="0"/>
                <a:cs typeface="Calibri" panose="020F0502020204030204" pitchFamily="34" charset="0"/>
              </a:rPr>
              <a:t>Significant main effect of “Visit”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F</a:t>
            </a:r>
            <a:r>
              <a:rPr lang="en-US" sz="2100" dirty="0">
                <a:effectLst/>
                <a:latin typeface="Calibri" panose="020F0502020204030204" pitchFamily="34" charset="0"/>
                <a:ea typeface="Times New Roman" panose="02020603050405020304" pitchFamily="18" charset="0"/>
                <a:cs typeface="Calibri" panose="020F0502020204030204" pitchFamily="34" charset="0"/>
              </a:rPr>
              <a:t>(2, 84) = 6.33,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p </a:t>
            </a:r>
            <a:r>
              <a:rPr lang="en-US" sz="2100" dirty="0">
                <a:effectLst/>
                <a:latin typeface="Calibri" panose="020F0502020204030204" pitchFamily="34" charset="0"/>
                <a:ea typeface="Times New Roman" panose="02020603050405020304" pitchFamily="18" charset="0"/>
                <a:cs typeface="Calibri" panose="020F0502020204030204" pitchFamily="34" charset="0"/>
              </a:rPr>
              <a:t>= .003.</a:t>
            </a:r>
          </a:p>
          <a:p>
            <a:pPr marL="285750" indent="-285750">
              <a:buFont typeface="Arial" panose="020B0604020202020204" pitchFamily="34" charset="0"/>
              <a:buChar char="•"/>
            </a:pPr>
            <a:r>
              <a:rPr lang="en-US" sz="2100" dirty="0">
                <a:effectLst/>
                <a:latin typeface="Calibri" panose="020F0502020204030204" pitchFamily="34" charset="0"/>
                <a:ea typeface="Times New Roman" panose="02020603050405020304" pitchFamily="18" charset="0"/>
                <a:cs typeface="Calibri" panose="020F0502020204030204" pitchFamily="34" charset="0"/>
              </a:rPr>
              <a:t> </a:t>
            </a:r>
            <a:r>
              <a:rPr lang="en-CA" sz="2100" dirty="0">
                <a:latin typeface="Calibri" panose="020F0502020204030204" pitchFamily="34" charset="0"/>
                <a:ea typeface="Calibri" panose="020F0502020204030204" pitchFamily="34" charset="0"/>
                <a:cs typeface="Calibri" panose="020F0502020204030204" pitchFamily="34" charset="0"/>
              </a:rPr>
              <a:t>Post-hoc analyses revealed CPIB T-scores significantly decreased from Visit 1 to Visit 3 (</a:t>
            </a:r>
            <a:r>
              <a:rPr lang="en-CA" sz="2100" i="1" dirty="0">
                <a:latin typeface="Calibri" panose="020F0502020204030204" pitchFamily="34" charset="0"/>
                <a:ea typeface="Calibri" panose="020F0502020204030204" pitchFamily="34" charset="0"/>
                <a:cs typeface="Calibri" panose="020F0502020204030204" pitchFamily="34" charset="0"/>
              </a:rPr>
              <a:t>p</a:t>
            </a:r>
            <a:r>
              <a:rPr lang="en-CA" sz="2100" dirty="0">
                <a:latin typeface="Calibri" panose="020F0502020204030204" pitchFamily="34" charset="0"/>
                <a:ea typeface="Calibri" panose="020F0502020204030204" pitchFamily="34" charset="0"/>
                <a:cs typeface="Calibri" panose="020F0502020204030204" pitchFamily="34" charset="0"/>
              </a:rPr>
              <a:t> = .021) for participants with PD, but not Visit 1 to Visit 2, or Visit 2 to Visit 3.</a:t>
            </a:r>
            <a:endParaRPr lang="en-US" sz="2100"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2100" dirty="0">
                <a:effectLst/>
                <a:latin typeface="Calibri" panose="020F0502020204030204" pitchFamily="34" charset="0"/>
                <a:ea typeface="Times New Roman" panose="02020603050405020304" pitchFamily="18" charset="0"/>
                <a:cs typeface="Calibri" panose="020F0502020204030204" pitchFamily="34" charset="0"/>
              </a:rPr>
              <a:t>No significant “Group” </a:t>
            </a:r>
            <a:r>
              <a:rPr lang="en-US" sz="2100" dirty="0">
                <a:latin typeface="Calibri" panose="020F0502020204030204" pitchFamily="34" charset="0"/>
                <a:ea typeface="Times New Roman" panose="02020603050405020304" pitchFamily="18" charset="0"/>
                <a:cs typeface="Calibri" panose="020F0502020204030204" pitchFamily="34" charset="0"/>
              </a:rPr>
              <a:t>X</a:t>
            </a:r>
            <a:r>
              <a:rPr lang="en-US" sz="2100" dirty="0">
                <a:effectLst/>
                <a:latin typeface="Calibri" panose="020F0502020204030204" pitchFamily="34" charset="0"/>
                <a:ea typeface="Times New Roman" panose="02020603050405020304" pitchFamily="18" charset="0"/>
                <a:cs typeface="Calibri" panose="020F0502020204030204" pitchFamily="34" charset="0"/>
              </a:rPr>
              <a:t> “Visit” interaction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F</a:t>
            </a:r>
            <a:r>
              <a:rPr lang="en-US" sz="2100" dirty="0">
                <a:effectLst/>
                <a:latin typeface="Calibri" panose="020F0502020204030204" pitchFamily="34" charset="0"/>
                <a:ea typeface="Times New Roman" panose="02020603050405020304" pitchFamily="18" charset="0"/>
                <a:cs typeface="Calibri" panose="020F0502020204030204" pitchFamily="34" charset="0"/>
              </a:rPr>
              <a:t>(2, 84) = 0.12,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p </a:t>
            </a:r>
            <a:r>
              <a:rPr lang="en-US" sz="2100" dirty="0">
                <a:effectLst/>
                <a:latin typeface="Calibri" panose="020F0502020204030204" pitchFamily="34" charset="0"/>
                <a:ea typeface="Times New Roman" panose="02020603050405020304" pitchFamily="18" charset="0"/>
                <a:cs typeface="Calibri" panose="020F0502020204030204" pitchFamily="34" charset="0"/>
              </a:rPr>
              <a:t>= .887. </a:t>
            </a:r>
          </a:p>
          <a:p>
            <a:endParaRPr lang="en-US" sz="1000" dirty="0">
              <a:solidFill>
                <a:srgbClr val="501C9E"/>
              </a:solidFill>
              <a:latin typeface="Calibri" panose="020F0502020204030204" pitchFamily="34" charset="0"/>
              <a:cs typeface="Calibri" panose="020F0502020204030204" pitchFamily="34" charset="0"/>
            </a:endParaRPr>
          </a:p>
          <a:p>
            <a:r>
              <a:rPr lang="en-US" sz="2500" dirty="0">
                <a:solidFill>
                  <a:srgbClr val="501C9E"/>
                </a:solidFill>
                <a:latin typeface="Calibri" panose="020F0502020204030204" pitchFamily="34" charset="0"/>
                <a:cs typeface="Calibri" panose="020F0502020204030204" pitchFamily="34" charset="0"/>
              </a:rPr>
              <a:t>VAPP total scores</a:t>
            </a:r>
          </a:p>
          <a:p>
            <a:pPr marL="285750" indent="-285750">
              <a:buFont typeface="Arial" panose="020B0604020202020204" pitchFamily="34" charset="0"/>
              <a:buChar char="•"/>
            </a:pPr>
            <a:r>
              <a:rPr lang="en-US" sz="2100" dirty="0">
                <a:effectLst/>
                <a:latin typeface="Calibri" panose="020F0502020204030204" pitchFamily="34" charset="0"/>
                <a:ea typeface="Times New Roman" panose="02020603050405020304" pitchFamily="18" charset="0"/>
                <a:cs typeface="Calibri" panose="020F0502020204030204" pitchFamily="34" charset="0"/>
              </a:rPr>
              <a:t>No significant main effect of “Group”,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F</a:t>
            </a:r>
            <a:r>
              <a:rPr lang="en-US" sz="2100" dirty="0">
                <a:effectLst/>
                <a:latin typeface="Calibri" panose="020F0502020204030204" pitchFamily="34" charset="0"/>
                <a:ea typeface="Times New Roman" panose="02020603050405020304" pitchFamily="18" charset="0"/>
                <a:cs typeface="Calibri" panose="020F0502020204030204" pitchFamily="34" charset="0"/>
              </a:rPr>
              <a:t>(1, 41)=0.22,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p</a:t>
            </a:r>
            <a:r>
              <a:rPr lang="en-US" sz="2100" dirty="0">
                <a:effectLst/>
                <a:latin typeface="Calibri" panose="020F0502020204030204" pitchFamily="34" charset="0"/>
                <a:ea typeface="Times New Roman" panose="02020603050405020304" pitchFamily="18" charset="0"/>
                <a:cs typeface="Calibri" panose="020F0502020204030204" pitchFamily="34" charset="0"/>
              </a:rPr>
              <a:t>= .640,“Visit”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F</a:t>
            </a:r>
            <a:r>
              <a:rPr lang="en-US" sz="2100" dirty="0">
                <a:effectLst/>
                <a:latin typeface="Calibri" panose="020F0502020204030204" pitchFamily="34" charset="0"/>
                <a:ea typeface="Times New Roman" panose="02020603050405020304" pitchFamily="18" charset="0"/>
                <a:cs typeface="Calibri" panose="020F0502020204030204" pitchFamily="34" charset="0"/>
              </a:rPr>
              <a:t>(2, 82)=1.080,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p</a:t>
            </a:r>
            <a:r>
              <a:rPr lang="en-US" sz="2100" dirty="0">
                <a:effectLst/>
                <a:latin typeface="Calibri" panose="020F0502020204030204" pitchFamily="34" charset="0"/>
                <a:ea typeface="Times New Roman" panose="02020603050405020304" pitchFamily="18" charset="0"/>
                <a:cs typeface="Calibri" panose="020F0502020204030204" pitchFamily="34" charset="0"/>
              </a:rPr>
              <a:t>= .344 or the “Group” X “Visit” interaction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F</a:t>
            </a:r>
            <a:r>
              <a:rPr lang="en-US" sz="2100" dirty="0">
                <a:effectLst/>
                <a:latin typeface="Calibri" panose="020F0502020204030204" pitchFamily="34" charset="0"/>
                <a:ea typeface="Times New Roman" panose="02020603050405020304" pitchFamily="18" charset="0"/>
                <a:cs typeface="Calibri" panose="020F0502020204030204" pitchFamily="34" charset="0"/>
              </a:rPr>
              <a:t>(2, 82)=1.378,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p</a:t>
            </a:r>
            <a:r>
              <a:rPr lang="en-US" sz="2100" dirty="0">
                <a:effectLst/>
                <a:latin typeface="Calibri" panose="020F0502020204030204" pitchFamily="34" charset="0"/>
                <a:ea typeface="Times New Roman" panose="02020603050405020304" pitchFamily="18" charset="0"/>
                <a:cs typeface="Calibri" panose="020F0502020204030204" pitchFamily="34" charset="0"/>
              </a:rPr>
              <a:t>=.258 based on VAPP total scores. </a:t>
            </a:r>
            <a:endParaRPr lang="en-GB" sz="2100" i="1" dirty="0">
              <a:solidFill>
                <a:srgbClr val="501C9E"/>
              </a:solidFill>
              <a:latin typeface="Calibri" panose="020F0502020204030204" pitchFamily="34" charset="0"/>
              <a:cs typeface="Calibri" panose="020F0502020204030204" pitchFamily="34" charset="0"/>
            </a:endParaRPr>
          </a:p>
          <a:p>
            <a:endParaRPr lang="en-CA" sz="1000" dirty="0">
              <a:effectLst/>
              <a:latin typeface="Calibri" panose="020F0502020204030204" pitchFamily="34" charset="0"/>
              <a:ea typeface="Calibri" panose="020F0502020204030204" pitchFamily="34" charset="0"/>
              <a:cs typeface="Calibri" panose="020F0502020204030204" pitchFamily="34" charset="0"/>
            </a:endParaRPr>
          </a:p>
          <a:p>
            <a:r>
              <a:rPr lang="en-US" sz="2500" dirty="0">
                <a:solidFill>
                  <a:srgbClr val="501C9E"/>
                </a:solidFill>
                <a:latin typeface="Calibri" panose="020F0502020204030204" pitchFamily="34" charset="0"/>
                <a:cs typeface="Calibri" panose="020F0502020204030204" pitchFamily="34" charset="0"/>
              </a:rPr>
              <a:t>LSU rating</a:t>
            </a:r>
          </a:p>
          <a:p>
            <a:pPr marL="285750" indent="-285750">
              <a:buFont typeface="Arial" panose="020B0604020202020204" pitchFamily="34" charset="0"/>
              <a:buChar char="•"/>
            </a:pPr>
            <a:r>
              <a:rPr lang="en-US" sz="2100" dirty="0">
                <a:latin typeface="Calibri" panose="020F0502020204030204" pitchFamily="34" charset="0"/>
                <a:ea typeface="Times New Roman" panose="02020603050405020304" pitchFamily="18" charset="0"/>
                <a:cs typeface="Calibri" panose="020F0502020204030204" pitchFamily="34" charset="0"/>
              </a:rPr>
              <a:t>N</a:t>
            </a:r>
            <a:r>
              <a:rPr lang="en-US" sz="2100" dirty="0">
                <a:effectLst/>
                <a:latin typeface="Calibri" panose="020F0502020204030204" pitchFamily="34" charset="0"/>
                <a:ea typeface="Times New Roman" panose="02020603050405020304" pitchFamily="18" charset="0"/>
                <a:cs typeface="Calibri" panose="020F0502020204030204" pitchFamily="34" charset="0"/>
              </a:rPr>
              <a:t>o significant main effect of “Group”,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F</a:t>
            </a:r>
            <a:r>
              <a:rPr lang="en-US" sz="2100" dirty="0">
                <a:effectLst/>
                <a:latin typeface="Calibri" panose="020F0502020204030204" pitchFamily="34" charset="0"/>
                <a:ea typeface="Times New Roman" panose="02020603050405020304" pitchFamily="18" charset="0"/>
                <a:cs typeface="Calibri" panose="020F0502020204030204" pitchFamily="34" charset="0"/>
              </a:rPr>
              <a:t>(1, 42) = 0.00,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p </a:t>
            </a:r>
            <a:r>
              <a:rPr lang="en-US" sz="2100" dirty="0">
                <a:effectLst/>
                <a:latin typeface="Calibri" panose="020F0502020204030204" pitchFamily="34" charset="0"/>
                <a:ea typeface="Times New Roman" panose="02020603050405020304" pitchFamily="18" charset="0"/>
                <a:cs typeface="Calibri" panose="020F0502020204030204" pitchFamily="34" charset="0"/>
              </a:rPr>
              <a:t>= 1.00,</a:t>
            </a:r>
            <a:r>
              <a:rPr lang="en-US" sz="21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100" dirty="0">
                <a:effectLst/>
                <a:latin typeface="Calibri" panose="020F0502020204030204" pitchFamily="34" charset="0"/>
                <a:ea typeface="Times New Roman" panose="02020603050405020304" pitchFamily="18" charset="0"/>
                <a:cs typeface="Calibri" panose="020F0502020204030204" pitchFamily="34" charset="0"/>
              </a:rPr>
              <a:t>“Visit”</a:t>
            </a:r>
            <a:r>
              <a:rPr lang="en-US" sz="21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F</a:t>
            </a:r>
            <a:r>
              <a:rPr lang="en-US" sz="2100" dirty="0">
                <a:effectLst/>
                <a:latin typeface="Calibri" panose="020F0502020204030204" pitchFamily="34" charset="0"/>
                <a:ea typeface="Times New Roman" panose="02020603050405020304" pitchFamily="18" charset="0"/>
                <a:cs typeface="Calibri" panose="020F0502020204030204" pitchFamily="34" charset="0"/>
              </a:rPr>
              <a:t>(2, 84) = 0.57,</a:t>
            </a:r>
            <a:r>
              <a:rPr lang="en-US" sz="21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p </a:t>
            </a:r>
            <a:r>
              <a:rPr lang="en-US" sz="2100" dirty="0">
                <a:effectLst/>
                <a:latin typeface="Calibri" panose="020F0502020204030204" pitchFamily="34" charset="0"/>
                <a:ea typeface="Times New Roman" panose="02020603050405020304" pitchFamily="18" charset="0"/>
                <a:cs typeface="Calibri" panose="020F0502020204030204" pitchFamily="34" charset="0"/>
              </a:rPr>
              <a:t>= .568</a:t>
            </a:r>
            <a:r>
              <a:rPr lang="en-US" sz="21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100" dirty="0">
                <a:effectLst/>
                <a:latin typeface="Calibri" panose="020F0502020204030204" pitchFamily="34" charset="0"/>
                <a:ea typeface="Times New Roman" panose="02020603050405020304" pitchFamily="18" charset="0"/>
                <a:cs typeface="Calibri" panose="020F0502020204030204" pitchFamily="34" charset="0"/>
              </a:rPr>
              <a:t>or the “Group” </a:t>
            </a:r>
            <a:r>
              <a:rPr lang="en-US" sz="2100" dirty="0">
                <a:latin typeface="Calibri" panose="020F0502020204030204" pitchFamily="34" charset="0"/>
                <a:ea typeface="Times New Roman" panose="02020603050405020304" pitchFamily="18" charset="0"/>
                <a:cs typeface="Calibri" panose="020F0502020204030204" pitchFamily="34" charset="0"/>
              </a:rPr>
              <a:t>X</a:t>
            </a:r>
            <a:r>
              <a:rPr lang="en-US" sz="2100" dirty="0">
                <a:effectLst/>
                <a:latin typeface="Calibri" panose="020F0502020204030204" pitchFamily="34" charset="0"/>
                <a:ea typeface="Times New Roman" panose="02020603050405020304" pitchFamily="18" charset="0"/>
                <a:cs typeface="Calibri" panose="020F0502020204030204" pitchFamily="34" charset="0"/>
              </a:rPr>
              <a:t> “Visit” interaction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F</a:t>
            </a:r>
            <a:r>
              <a:rPr lang="en-US" sz="2100" dirty="0">
                <a:effectLst/>
                <a:latin typeface="Calibri" panose="020F0502020204030204" pitchFamily="34" charset="0"/>
                <a:ea typeface="Times New Roman" panose="02020603050405020304" pitchFamily="18" charset="0"/>
                <a:cs typeface="Calibri" panose="020F0502020204030204" pitchFamily="34" charset="0"/>
              </a:rPr>
              <a:t>(2, 84) = 2.25, </a:t>
            </a:r>
            <a:r>
              <a:rPr lang="en-US" sz="2100" i="1" dirty="0">
                <a:effectLst/>
                <a:latin typeface="Calibri" panose="020F0502020204030204" pitchFamily="34" charset="0"/>
                <a:ea typeface="Times New Roman" panose="02020603050405020304" pitchFamily="18" charset="0"/>
                <a:cs typeface="Calibri" panose="020F0502020204030204" pitchFamily="34" charset="0"/>
              </a:rPr>
              <a:t>p </a:t>
            </a:r>
            <a:r>
              <a:rPr lang="en-US" sz="2100" dirty="0">
                <a:effectLst/>
                <a:latin typeface="Calibri" panose="020F0502020204030204" pitchFamily="34" charset="0"/>
                <a:ea typeface="Times New Roman" panose="02020603050405020304" pitchFamily="18" charset="0"/>
                <a:cs typeface="Calibri" panose="020F0502020204030204" pitchFamily="34" charset="0"/>
              </a:rPr>
              <a:t>= .112</a:t>
            </a:r>
            <a:r>
              <a:rPr lang="en-US" sz="2100" dirty="0">
                <a:latin typeface="Calibri" panose="020F0502020204030204" pitchFamily="34" charset="0"/>
                <a:ea typeface="Times New Roman" panose="02020603050405020304" pitchFamily="18" charset="0"/>
                <a:cs typeface="Calibri" panose="020F0502020204030204" pitchFamily="34" charset="0"/>
              </a:rPr>
              <a:t> for the LSU rating.</a:t>
            </a:r>
          </a:p>
          <a:p>
            <a:endParaRPr lang="en-US" sz="215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1" name="Picture 80"/>
          <p:cNvPicPr>
            <a:picLocks noChangeAspect="1"/>
          </p:cNvPicPr>
          <p:nvPr/>
        </p:nvPicPr>
        <p:blipFill>
          <a:blip r:embed="rId4"/>
          <a:stretch>
            <a:fillRect/>
          </a:stretch>
        </p:blipFill>
        <p:spPr>
          <a:xfrm>
            <a:off x="1071562" y="2029619"/>
            <a:ext cx="7391400" cy="1998801"/>
          </a:xfrm>
          <a:prstGeom prst="rect">
            <a:avLst/>
          </a:prstGeom>
          <a:ln>
            <a:solidFill>
              <a:srgbClr val="EAEAEA"/>
            </a:solidFill>
          </a:ln>
        </p:spPr>
      </p:pic>
      <p:sp>
        <p:nvSpPr>
          <p:cNvPr id="58" name="Rectangle 14"/>
          <p:cNvSpPr>
            <a:spLocks/>
          </p:cNvSpPr>
          <p:nvPr/>
        </p:nvSpPr>
        <p:spPr bwMode="auto">
          <a:xfrm>
            <a:off x="385762" y="505620"/>
            <a:ext cx="43129200" cy="533399"/>
          </a:xfrm>
          <a:prstGeom prst="rect">
            <a:avLst/>
          </a:prstGeom>
          <a:solidFill>
            <a:srgbClr val="3E0A5A"/>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lIns="113184" tIns="56592" rIns="113184" bIns="56592"/>
          <a:lstStyle/>
          <a:p>
            <a:endParaRPr lang="en-US"/>
          </a:p>
        </p:txBody>
      </p:sp>
      <p:sp>
        <p:nvSpPr>
          <p:cNvPr id="10" name="TextBox 9"/>
          <p:cNvSpPr txBox="1"/>
          <p:nvPr/>
        </p:nvSpPr>
        <p:spPr>
          <a:xfrm>
            <a:off x="21746626" y="6801905"/>
            <a:ext cx="10311589" cy="7940635"/>
          </a:xfrm>
          <a:prstGeom prst="rect">
            <a:avLst/>
          </a:prstGeom>
          <a:noFill/>
        </p:spPr>
        <p:txBody>
          <a:bodyPr wrap="square" rtlCol="0">
            <a:spAutoFit/>
          </a:bodyPr>
          <a:lstStyle/>
          <a:p>
            <a:r>
              <a:rPr lang="en-CA" sz="3600" i="1" dirty="0">
                <a:solidFill>
                  <a:srgbClr val="501C9E"/>
                </a:solidFill>
                <a:latin typeface="Calibri" panose="020F0502020204030204" pitchFamily="34" charset="0"/>
                <a:cs typeface="Calibri" panose="020F0502020204030204" pitchFamily="34" charset="0"/>
              </a:rPr>
              <a:t>Person-Reported Outcome Measures</a:t>
            </a:r>
          </a:p>
          <a:p>
            <a:endParaRPr lang="en-CA" sz="800" dirty="0">
              <a:solidFill>
                <a:srgbClr val="501C9E"/>
              </a:solidFill>
              <a:latin typeface="Calibri" panose="020F0502020204030204" pitchFamily="34" charset="0"/>
              <a:cs typeface="Calibri" panose="020F0502020204030204" pitchFamily="34" charset="0"/>
            </a:endParaRPr>
          </a:p>
          <a:p>
            <a:r>
              <a:rPr lang="en-CA" sz="2400" dirty="0">
                <a:solidFill>
                  <a:srgbClr val="501C9E"/>
                </a:solidFill>
                <a:latin typeface="Calibri" panose="020F0502020204030204" pitchFamily="34" charset="0"/>
                <a:cs typeface="Calibri" panose="020F0502020204030204" pitchFamily="34" charset="0"/>
              </a:rPr>
              <a:t>Communicative Participation Item Bank (CPIB)</a:t>
            </a:r>
          </a:p>
          <a:p>
            <a:pPr marL="342900" indent="-342900">
              <a:buFont typeface="Arial" panose="020B0604020202020204" pitchFamily="34" charset="0"/>
              <a:buChar char="•"/>
            </a:pPr>
            <a:r>
              <a:rPr lang="en-US" sz="2100" dirty="0">
                <a:latin typeface="Calibri" panose="020F0502020204030204" pitchFamily="34" charset="0"/>
                <a:ea typeface="Calibri" panose="020F0502020204030204" pitchFamily="34" charset="0"/>
                <a:cs typeface="Calibri" panose="020F0502020204030204" pitchFamily="34" charset="0"/>
              </a:rPr>
              <a:t>A</a:t>
            </a:r>
            <a:r>
              <a:rPr lang="en-US" sz="2100" dirty="0">
                <a:effectLst/>
                <a:latin typeface="Calibri" panose="020F0502020204030204" pitchFamily="34" charset="0"/>
                <a:ea typeface="Calibri" panose="020F0502020204030204" pitchFamily="34" charset="0"/>
                <a:cs typeface="Calibri" panose="020F0502020204030204" pitchFamily="34" charset="0"/>
              </a:rPr>
              <a:t> 10-item PROM that measures the impact of an individual’s speech and communication difficulties on their communicative participation.  </a:t>
            </a:r>
          </a:p>
          <a:p>
            <a:pPr marL="342900" indent="-342900">
              <a:buFont typeface="Arial" panose="020B0604020202020204" pitchFamily="34" charset="0"/>
              <a:buChar char="•"/>
            </a:pPr>
            <a:r>
              <a:rPr lang="en-US" sz="2100" dirty="0">
                <a:latin typeface="Calibri" panose="020F0502020204030204" pitchFamily="34" charset="0"/>
                <a:ea typeface="Calibri" panose="020F0502020204030204" pitchFamily="34" charset="0"/>
                <a:cs typeface="Calibri" panose="020F0502020204030204" pitchFamily="34" charset="0"/>
              </a:rPr>
              <a:t>Each item is rated on</a:t>
            </a:r>
            <a:r>
              <a:rPr lang="en-US" sz="2100" dirty="0">
                <a:effectLst/>
                <a:latin typeface="Calibri" panose="020F0502020204030204" pitchFamily="34" charset="0"/>
                <a:ea typeface="Calibri" panose="020F0502020204030204" pitchFamily="34" charset="0"/>
                <a:cs typeface="Calibri" panose="020F0502020204030204" pitchFamily="34" charset="0"/>
              </a:rPr>
              <a:t> a four-point equal appearing interval scale ranging from: 3 (Not at all) to 0 (Very much).</a:t>
            </a:r>
          </a:p>
          <a:p>
            <a:pPr marL="342900" indent="-342900">
              <a:buFont typeface="Arial" panose="020B0604020202020204" pitchFamily="34" charset="0"/>
              <a:buChar char="•"/>
            </a:pPr>
            <a:r>
              <a:rPr lang="en-US" sz="2100" dirty="0">
                <a:latin typeface="Calibri" panose="020F0502020204030204" pitchFamily="34" charset="0"/>
                <a:ea typeface="Calibri" panose="020F0502020204030204" pitchFamily="34" charset="0"/>
                <a:cs typeface="Calibri" panose="020F0502020204030204" pitchFamily="34" charset="0"/>
              </a:rPr>
              <a:t>The scores for the 10 items are added to obtain a summary score (ranging from 0-30) that can be converted to T-scores.</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p>
            <a:endParaRPr lang="en-CA" sz="1000" dirty="0">
              <a:solidFill>
                <a:srgbClr val="501C9E"/>
              </a:solidFill>
              <a:latin typeface="Calibri" panose="020F0502020204030204" pitchFamily="34" charset="0"/>
              <a:cs typeface="Calibri" panose="020F0502020204030204" pitchFamily="34" charset="0"/>
            </a:endParaRPr>
          </a:p>
          <a:p>
            <a:r>
              <a:rPr lang="en-CA" sz="2400" dirty="0">
                <a:solidFill>
                  <a:srgbClr val="501C9E"/>
                </a:solidFill>
                <a:latin typeface="Calibri" panose="020F0502020204030204" pitchFamily="34" charset="0"/>
                <a:cs typeface="Calibri" panose="020F0502020204030204" pitchFamily="34" charset="0"/>
              </a:rPr>
              <a:t>Voice Activity and Participation Profile (VAPP)</a:t>
            </a:r>
          </a:p>
          <a:p>
            <a:pPr marL="285750" indent="-285750">
              <a:buFont typeface="Arial" panose="020B0604020202020204" pitchFamily="34" charset="0"/>
              <a:buChar char="•"/>
            </a:pPr>
            <a:r>
              <a:rPr lang="en-US" sz="2100" dirty="0">
                <a:latin typeface="Calibri" panose="020F0502020204030204" pitchFamily="34" charset="0"/>
                <a:ea typeface="Calibri" panose="020F0502020204030204" pitchFamily="34" charset="0"/>
                <a:cs typeface="Calibri" panose="020F0502020204030204" pitchFamily="34" charset="0"/>
              </a:rPr>
              <a:t>A</a:t>
            </a:r>
            <a:r>
              <a:rPr lang="en-US" sz="2100" dirty="0">
                <a:effectLst/>
                <a:latin typeface="Calibri" panose="020F0502020204030204" pitchFamily="34" charset="0"/>
                <a:ea typeface="Calibri" panose="020F0502020204030204" pitchFamily="34" charset="0"/>
                <a:cs typeface="Calibri" panose="020F0502020204030204" pitchFamily="34" charset="0"/>
              </a:rPr>
              <a:t> 28-item PROM that evaluates the activity limitations and participation restrictions of individuals with voice disorders. </a:t>
            </a:r>
          </a:p>
          <a:p>
            <a:pPr marL="285750" indent="-285750">
              <a:buFont typeface="Arial" panose="020B0604020202020204" pitchFamily="34" charset="0"/>
              <a:buChar char="•"/>
            </a:pPr>
            <a:r>
              <a:rPr lang="en-US" sz="2100" dirty="0">
                <a:effectLst/>
                <a:latin typeface="Calibri" panose="020F0502020204030204" pitchFamily="34" charset="0"/>
                <a:ea typeface="Calibri" panose="020F0502020204030204" pitchFamily="34" charset="0"/>
                <a:cs typeface="Calibri" panose="020F0502020204030204" pitchFamily="34" charset="0"/>
              </a:rPr>
              <a:t>Each item is scored on a 100 mm </a:t>
            </a:r>
            <a:r>
              <a:rPr lang="en-US" sz="2100" dirty="0">
                <a:latin typeface="Calibri" panose="020F0502020204030204" pitchFamily="34" charset="0"/>
                <a:ea typeface="Calibri" panose="020F0502020204030204" pitchFamily="34" charset="0"/>
                <a:cs typeface="Calibri" panose="020F0502020204030204" pitchFamily="34" charset="0"/>
              </a:rPr>
              <a:t>VAS</a:t>
            </a:r>
            <a:r>
              <a:rPr lang="en-US" sz="2100" dirty="0">
                <a:effectLst/>
                <a:latin typeface="Calibri" panose="020F0502020204030204" pitchFamily="34" charset="0"/>
                <a:ea typeface="Calibri" panose="020F0502020204030204" pitchFamily="34" charset="0"/>
                <a:cs typeface="Calibri" panose="020F0502020204030204" pitchFamily="34" charset="0"/>
              </a:rPr>
              <a:t> with the anchors ‘never’ and ‘always’. </a:t>
            </a:r>
          </a:p>
          <a:p>
            <a:pPr marL="285750" indent="-285750">
              <a:buFont typeface="Arial" panose="020B0604020202020204" pitchFamily="34" charset="0"/>
              <a:buChar char="•"/>
            </a:pPr>
            <a:r>
              <a:rPr lang="en-US" sz="2100" dirty="0">
                <a:effectLst/>
                <a:latin typeface="Calibri" panose="020F0502020204030204" pitchFamily="34" charset="0"/>
                <a:ea typeface="Calibri" panose="020F0502020204030204" pitchFamily="34" charset="0"/>
                <a:cs typeface="Calibri" panose="020F0502020204030204" pitchFamily="34" charset="0"/>
              </a:rPr>
              <a:t>The VAPP consists of five sections: self-perceived severity of voice problem, effect on job, effect on daily communication, effect on social communication, and effect on emotion. Each section constitutes a Section score. The sum of the five Section Scores gives rise to the Total score, a maximum of 280. </a:t>
            </a:r>
          </a:p>
          <a:p>
            <a:pPr marL="285750" indent="-285750">
              <a:buFont typeface="Arial" panose="020B0604020202020204" pitchFamily="34" charset="0"/>
              <a:buChar char="•"/>
            </a:pPr>
            <a:endParaRPr lang="en-CA" sz="1000" dirty="0">
              <a:solidFill>
                <a:srgbClr val="501C9E"/>
              </a:solidFill>
              <a:latin typeface="Calibri" panose="020F0502020204030204" pitchFamily="34" charset="0"/>
              <a:cs typeface="Calibri" panose="020F0502020204030204" pitchFamily="34" charset="0"/>
            </a:endParaRPr>
          </a:p>
          <a:p>
            <a:r>
              <a:rPr lang="en-CA" sz="2400" dirty="0">
                <a:solidFill>
                  <a:srgbClr val="501C9E"/>
                </a:solidFill>
                <a:latin typeface="Calibri" panose="020F0502020204030204" pitchFamily="34" charset="0"/>
                <a:cs typeface="Calibri" panose="020F0502020204030204" pitchFamily="34" charset="0"/>
              </a:rPr>
              <a:t>Level of Speech Usage (LSU)</a:t>
            </a:r>
          </a:p>
          <a:p>
            <a:pPr marL="285750" indent="-285750">
              <a:buFont typeface="Arial" panose="020B0604020202020204" pitchFamily="34" charset="0"/>
              <a:buChar char="•"/>
            </a:pPr>
            <a:r>
              <a:rPr lang="en-US" sz="2100" dirty="0">
                <a:latin typeface="Calibri" panose="020F0502020204030204" pitchFamily="34" charset="0"/>
                <a:ea typeface="Calibri" panose="020F0502020204030204" pitchFamily="34" charset="0"/>
                <a:cs typeface="Calibri" panose="020F0502020204030204" pitchFamily="34" charset="0"/>
              </a:rPr>
              <a:t>A</a:t>
            </a:r>
            <a:r>
              <a:rPr lang="en-US" sz="2100" dirty="0">
                <a:effectLst/>
                <a:latin typeface="Calibri" panose="020F0502020204030204" pitchFamily="34" charset="0"/>
                <a:ea typeface="Calibri" panose="020F0502020204030204" pitchFamily="34" charset="0"/>
                <a:cs typeface="Calibri" panose="020F0502020204030204" pitchFamily="34" charset="0"/>
              </a:rPr>
              <a:t> self-report categorical scale used for describing and coding the speech usage of individuals and across a range of communication disorders.</a:t>
            </a:r>
          </a:p>
          <a:p>
            <a:pPr marL="285750" indent="-285750">
              <a:buFont typeface="Arial" panose="020B0604020202020204" pitchFamily="34" charset="0"/>
              <a:buChar char="•"/>
            </a:pPr>
            <a:r>
              <a:rPr lang="en-US" sz="2100" dirty="0">
                <a:effectLst/>
                <a:latin typeface="Calibri" panose="020F0502020204030204" pitchFamily="34" charset="0"/>
                <a:ea typeface="Calibri" panose="020F0502020204030204" pitchFamily="34" charset="0"/>
                <a:cs typeface="Calibri" panose="020F0502020204030204" pitchFamily="34" charset="0"/>
              </a:rPr>
              <a:t>Individuals rate their everyday speech usage based on one of five different categories: undemanding, intermittent, routine, extensive, and extraordinary.</a:t>
            </a:r>
            <a:endParaRPr lang="en-CA" sz="2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p:cNvSpPr txBox="1"/>
          <p:nvPr/>
        </p:nvSpPr>
        <p:spPr>
          <a:xfrm>
            <a:off x="22888465" y="22552024"/>
            <a:ext cx="2840176" cy="892552"/>
          </a:xfrm>
          <a:prstGeom prst="rect">
            <a:avLst/>
          </a:prstGeom>
          <a:noFill/>
        </p:spPr>
        <p:txBody>
          <a:bodyPr wrap="square" rtlCol="0">
            <a:spAutoFit/>
          </a:bodyPr>
          <a:lstStyle/>
          <a:p>
            <a:pPr algn="ctr"/>
            <a:r>
              <a:rPr lang="en-US" sz="2800" dirty="0">
                <a:solidFill>
                  <a:srgbClr val="501C9E"/>
                </a:solidFill>
                <a:latin typeface="Calibri" panose="020F0502020204030204" pitchFamily="34" charset="0"/>
                <a:ea typeface="Calibri" panose="020F0502020204030204" pitchFamily="34" charset="0"/>
                <a:cs typeface="Calibri" panose="020F0502020204030204" pitchFamily="34" charset="0"/>
              </a:rPr>
              <a:t>VAPP</a:t>
            </a:r>
          </a:p>
          <a:p>
            <a:pPr algn="ctr"/>
            <a:r>
              <a:rPr lang="en-US" sz="2400" dirty="0">
                <a:latin typeface="Calibri" panose="020F0502020204030204" pitchFamily="34" charset="0"/>
                <a:ea typeface="Calibri" panose="020F0502020204030204" pitchFamily="34" charset="0"/>
                <a:cs typeface="Calibri" panose="020F0502020204030204" pitchFamily="34" charset="0"/>
              </a:rPr>
              <a:t>PD vs Control</a:t>
            </a:r>
            <a:endParaRPr lang="en-CA"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1" name="Rectangle 14"/>
          <p:cNvSpPr>
            <a:spLocks/>
          </p:cNvSpPr>
          <p:nvPr/>
        </p:nvSpPr>
        <p:spPr bwMode="auto">
          <a:xfrm>
            <a:off x="12628800" y="5009313"/>
            <a:ext cx="19456162" cy="1503719"/>
          </a:xfrm>
          <a:prstGeom prst="rect">
            <a:avLst/>
          </a:prstGeom>
          <a:solidFill>
            <a:srgbClr val="3E0A5A"/>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lIns="113184" tIns="56592" rIns="113184" bIns="56592"/>
          <a:lstStyle/>
          <a:p>
            <a:endParaRPr lang="en-US"/>
          </a:p>
        </p:txBody>
      </p:sp>
      <p:sp>
        <p:nvSpPr>
          <p:cNvPr id="92" name="Rectangle 25"/>
          <p:cNvSpPr>
            <a:spLocks/>
          </p:cNvSpPr>
          <p:nvPr/>
        </p:nvSpPr>
        <p:spPr bwMode="auto">
          <a:xfrm>
            <a:off x="12647176" y="5288679"/>
            <a:ext cx="19437786" cy="14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pPr algn="ctr" defTabSz="702016"/>
            <a:r>
              <a:rPr lang="en-US" sz="5900" dirty="0">
                <a:solidFill>
                  <a:srgbClr val="FFFFFF"/>
                </a:solidFill>
                <a:latin typeface="Arial"/>
                <a:ea typeface="ＭＳ Ｐゴシック" charset="0"/>
                <a:cs typeface="Arial"/>
                <a:sym typeface="Helvetica" charset="0"/>
              </a:rPr>
              <a:t>Methods</a:t>
            </a:r>
          </a:p>
        </p:txBody>
      </p:sp>
      <p:pic>
        <p:nvPicPr>
          <p:cNvPr id="5" name="Picture 4">
            <a:extLst>
              <a:ext uri="{FF2B5EF4-FFF2-40B4-BE49-F238E27FC236}">
                <a16:creationId xmlns:a16="http://schemas.microsoft.com/office/drawing/2014/main" id="{B4501FD7-F57F-E6E2-A5E8-E3042356B299}"/>
              </a:ext>
            </a:extLst>
          </p:cNvPr>
          <p:cNvPicPr>
            <a:picLocks noChangeAspect="1"/>
          </p:cNvPicPr>
          <p:nvPr/>
        </p:nvPicPr>
        <p:blipFill>
          <a:blip r:embed="rId5"/>
          <a:stretch>
            <a:fillRect/>
          </a:stretch>
        </p:blipFill>
        <p:spPr>
          <a:xfrm>
            <a:off x="25547193" y="19597963"/>
            <a:ext cx="6344774" cy="3003694"/>
          </a:xfrm>
          <a:prstGeom prst="rect">
            <a:avLst/>
          </a:prstGeom>
        </p:spPr>
      </p:pic>
      <p:sp>
        <p:nvSpPr>
          <p:cNvPr id="7" name="TextBox 6">
            <a:extLst>
              <a:ext uri="{FF2B5EF4-FFF2-40B4-BE49-F238E27FC236}">
                <a16:creationId xmlns:a16="http://schemas.microsoft.com/office/drawing/2014/main" id="{364D0A33-1152-06DD-9B61-F2A3BACF8206}"/>
              </a:ext>
            </a:extLst>
          </p:cNvPr>
          <p:cNvSpPr txBox="1"/>
          <p:nvPr/>
        </p:nvSpPr>
        <p:spPr>
          <a:xfrm>
            <a:off x="30514626" y="19913021"/>
            <a:ext cx="1981747" cy="461665"/>
          </a:xfrm>
          <a:prstGeom prst="rect">
            <a:avLst/>
          </a:prstGeom>
          <a:noFill/>
        </p:spPr>
        <p:txBody>
          <a:bodyPr wrap="square">
            <a:spAutoFit/>
          </a:bodyPr>
          <a:lstStyle/>
          <a:p>
            <a:r>
              <a:rPr lang="en-US" sz="1200" dirty="0">
                <a:solidFill>
                  <a:srgbClr val="0070C0"/>
                </a:solidFill>
                <a:effectLst/>
                <a:latin typeface="Arial Narrow" panose="020B0606020202030204" pitchFamily="34" charset="0"/>
                <a:ea typeface="Calibri" panose="020F0502020204030204" pitchFamily="34" charset="0"/>
                <a:cs typeface="Calibri" panose="020F0502020204030204" pitchFamily="34" charset="0"/>
              </a:rPr>
              <a:t>Participants with PD</a:t>
            </a:r>
            <a:endParaRPr lang="en-CA" sz="1200" dirty="0">
              <a:solidFill>
                <a:srgbClr val="0070C0"/>
              </a:solidFill>
              <a:effectLst/>
              <a:latin typeface="Arial Narrow" panose="020B0606020202030204" pitchFamily="34" charset="0"/>
              <a:ea typeface="Calibri" panose="020F0502020204030204" pitchFamily="34" charset="0"/>
              <a:cs typeface="Calibri" panose="020F0502020204030204" pitchFamily="34" charset="0"/>
            </a:endParaRPr>
          </a:p>
          <a:p>
            <a:r>
              <a:rPr lang="en-US" sz="1200" dirty="0">
                <a:solidFill>
                  <a:srgbClr val="FF0000"/>
                </a:solidFill>
                <a:effectLst/>
                <a:latin typeface="Arial Narrow" panose="020B0606020202030204" pitchFamily="34" charset="0"/>
                <a:ea typeface="Calibri" panose="020F0502020204030204" pitchFamily="34" charset="0"/>
                <a:cs typeface="Calibri" panose="020F0502020204030204" pitchFamily="34" charset="0"/>
              </a:rPr>
              <a:t>Control participants</a:t>
            </a:r>
            <a:endParaRPr lang="en-CA" sz="1200" dirty="0">
              <a:solidFill>
                <a:srgbClr val="FF0000"/>
              </a:solidFill>
              <a:effectLst/>
              <a:latin typeface="Arial Narrow" panose="020B0606020202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68C58D69-CF0C-630C-6BDB-181C73BBACDA}"/>
              </a:ext>
            </a:extLst>
          </p:cNvPr>
          <p:cNvPicPr>
            <a:picLocks noChangeAspect="1"/>
          </p:cNvPicPr>
          <p:nvPr/>
        </p:nvPicPr>
        <p:blipFill>
          <a:blip r:embed="rId6"/>
          <a:stretch>
            <a:fillRect/>
          </a:stretch>
        </p:blipFill>
        <p:spPr>
          <a:xfrm>
            <a:off x="25547193" y="22725422"/>
            <a:ext cx="6344774" cy="3003695"/>
          </a:xfrm>
          <a:prstGeom prst="rect">
            <a:avLst/>
          </a:prstGeom>
        </p:spPr>
      </p:pic>
      <p:pic>
        <p:nvPicPr>
          <p:cNvPr id="18" name="Picture 17">
            <a:extLst>
              <a:ext uri="{FF2B5EF4-FFF2-40B4-BE49-F238E27FC236}">
                <a16:creationId xmlns:a16="http://schemas.microsoft.com/office/drawing/2014/main" id="{ADF2C864-7A1F-7166-FE6C-4D0BE6F49BD1}"/>
              </a:ext>
            </a:extLst>
          </p:cNvPr>
          <p:cNvPicPr>
            <a:picLocks noChangeAspect="1"/>
          </p:cNvPicPr>
          <p:nvPr/>
        </p:nvPicPr>
        <p:blipFill>
          <a:blip r:embed="rId7"/>
          <a:stretch>
            <a:fillRect/>
          </a:stretch>
        </p:blipFill>
        <p:spPr>
          <a:xfrm>
            <a:off x="30494494" y="23033897"/>
            <a:ext cx="1932468" cy="506012"/>
          </a:xfrm>
          <a:prstGeom prst="rect">
            <a:avLst/>
          </a:prstGeom>
        </p:spPr>
      </p:pic>
      <p:pic>
        <p:nvPicPr>
          <p:cNvPr id="19" name="Picture 18">
            <a:extLst>
              <a:ext uri="{FF2B5EF4-FFF2-40B4-BE49-F238E27FC236}">
                <a16:creationId xmlns:a16="http://schemas.microsoft.com/office/drawing/2014/main" id="{055BDA60-C899-F9E7-60F4-8592E9E897C5}"/>
              </a:ext>
            </a:extLst>
          </p:cNvPr>
          <p:cNvPicPr>
            <a:picLocks noChangeAspect="1"/>
          </p:cNvPicPr>
          <p:nvPr/>
        </p:nvPicPr>
        <p:blipFill>
          <a:blip r:embed="rId8"/>
          <a:stretch>
            <a:fillRect/>
          </a:stretch>
        </p:blipFill>
        <p:spPr>
          <a:xfrm>
            <a:off x="25557377" y="26226162"/>
            <a:ext cx="6334590" cy="3003694"/>
          </a:xfrm>
          <a:prstGeom prst="rect">
            <a:avLst/>
          </a:prstGeom>
        </p:spPr>
      </p:pic>
      <p:pic>
        <p:nvPicPr>
          <p:cNvPr id="20" name="Picture 19">
            <a:extLst>
              <a:ext uri="{FF2B5EF4-FFF2-40B4-BE49-F238E27FC236}">
                <a16:creationId xmlns:a16="http://schemas.microsoft.com/office/drawing/2014/main" id="{A2831476-F2C9-CDC7-4EDD-2739EAB093F8}"/>
              </a:ext>
            </a:extLst>
          </p:cNvPr>
          <p:cNvPicPr>
            <a:picLocks noChangeAspect="1"/>
          </p:cNvPicPr>
          <p:nvPr/>
        </p:nvPicPr>
        <p:blipFill>
          <a:blip r:embed="rId9"/>
          <a:stretch>
            <a:fillRect/>
          </a:stretch>
        </p:blipFill>
        <p:spPr>
          <a:xfrm>
            <a:off x="25569781" y="29315247"/>
            <a:ext cx="6322186" cy="2691262"/>
          </a:xfrm>
          <a:prstGeom prst="rect">
            <a:avLst/>
          </a:prstGeom>
        </p:spPr>
      </p:pic>
      <p:sp>
        <p:nvSpPr>
          <p:cNvPr id="30" name="TextBox 29">
            <a:extLst>
              <a:ext uri="{FF2B5EF4-FFF2-40B4-BE49-F238E27FC236}">
                <a16:creationId xmlns:a16="http://schemas.microsoft.com/office/drawing/2014/main" id="{9BFD7F4F-8D2D-2E03-1233-7D549AFF12B8}"/>
              </a:ext>
            </a:extLst>
          </p:cNvPr>
          <p:cNvSpPr txBox="1"/>
          <p:nvPr/>
        </p:nvSpPr>
        <p:spPr>
          <a:xfrm>
            <a:off x="28072704" y="28495994"/>
            <a:ext cx="4214340" cy="584775"/>
          </a:xfrm>
          <a:prstGeom prst="rect">
            <a:avLst/>
          </a:prstGeom>
          <a:noFill/>
        </p:spPr>
        <p:txBody>
          <a:bodyPr wrap="square">
            <a:spAutoFit/>
          </a:bodyPr>
          <a:lstStyle/>
          <a:p>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F0AAF0BD-ECFD-6874-4238-E5D514B9050E}"/>
              </a:ext>
            </a:extLst>
          </p:cNvPr>
          <p:cNvSpPr txBox="1"/>
          <p:nvPr/>
        </p:nvSpPr>
        <p:spPr>
          <a:xfrm>
            <a:off x="30563905" y="26588404"/>
            <a:ext cx="2079301" cy="461665"/>
          </a:xfrm>
          <a:prstGeom prst="rect">
            <a:avLst/>
          </a:prstGeom>
          <a:noFill/>
        </p:spPr>
        <p:txBody>
          <a:bodyPr wrap="square">
            <a:spAutoFit/>
          </a:bodyPr>
          <a:lstStyle/>
          <a:p>
            <a:r>
              <a:rPr lang="en-US" sz="1200" dirty="0">
                <a:solidFill>
                  <a:srgbClr val="0070C0"/>
                </a:solidFill>
                <a:effectLst/>
                <a:latin typeface="Arial Narrow" panose="020B0606020202030204" pitchFamily="34" charset="0"/>
                <a:ea typeface="Calibri" panose="020F0502020204030204" pitchFamily="34" charset="0"/>
                <a:cs typeface="Calibri" panose="020F0502020204030204" pitchFamily="34" charset="0"/>
              </a:rPr>
              <a:t>Participants with PD</a:t>
            </a:r>
            <a:endParaRPr lang="en-CA" sz="1200" dirty="0">
              <a:solidFill>
                <a:srgbClr val="0070C0"/>
              </a:solidFill>
              <a:effectLst/>
              <a:latin typeface="Arial Narrow" panose="020B0606020202030204" pitchFamily="34" charset="0"/>
              <a:ea typeface="Calibri" panose="020F0502020204030204" pitchFamily="34" charset="0"/>
              <a:cs typeface="Calibri" panose="020F0502020204030204" pitchFamily="34" charset="0"/>
            </a:endParaRPr>
          </a:p>
          <a:p>
            <a:r>
              <a:rPr lang="en-US" sz="1200" dirty="0">
                <a:solidFill>
                  <a:srgbClr val="FF0000"/>
                </a:solidFill>
                <a:latin typeface="Arial Narrow" panose="020B0606020202030204" pitchFamily="34" charset="0"/>
                <a:ea typeface="Calibri" panose="020F0502020204030204" pitchFamily="34" charset="0"/>
                <a:cs typeface="Calibri" panose="020F0502020204030204" pitchFamily="34" charset="0"/>
              </a:rPr>
              <a:t>PCPs</a:t>
            </a:r>
            <a:endParaRPr lang="en-CA" sz="1200" dirty="0">
              <a:solidFill>
                <a:srgbClr val="FF0000"/>
              </a:solidFill>
              <a:effectLst/>
              <a:latin typeface="Arial Narrow" panose="020B0606020202030204" pitchFamily="34" charset="0"/>
              <a:ea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369585C7-A375-F9B2-BB34-7E4FCE6C3CD2}"/>
              </a:ext>
            </a:extLst>
          </p:cNvPr>
          <p:cNvSpPr txBox="1"/>
          <p:nvPr/>
        </p:nvSpPr>
        <p:spPr>
          <a:xfrm>
            <a:off x="30514626" y="29585369"/>
            <a:ext cx="1444988"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Arial Narrow" panose="020B0606020202030204" pitchFamily="34" charset="0"/>
                <a:ea typeface="Calibri" panose="020F0502020204030204" pitchFamily="34" charset="0"/>
                <a:cs typeface="Calibri" panose="020F0502020204030204" pitchFamily="34" charset="0"/>
              </a:rPr>
              <a:t>Participants with PD</a:t>
            </a:r>
            <a:endParaRPr kumimoji="0" lang="en-CA" sz="1200" b="1" i="0" u="none" strike="noStrike" kern="1200" cap="none" spc="0" normalizeH="0" baseline="0" noProof="0" dirty="0">
              <a:ln>
                <a:noFill/>
              </a:ln>
              <a:solidFill>
                <a:srgbClr val="0070C0"/>
              </a:solidFill>
              <a:effectLst/>
              <a:uLnTx/>
              <a:uFillTx/>
              <a:latin typeface="Arial Narrow" panose="020B0606020202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Narrow" panose="020B0606020202030204" pitchFamily="34" charset="0"/>
                <a:ea typeface="Calibri" panose="020F0502020204030204" pitchFamily="34" charset="0"/>
                <a:cs typeface="Calibri" panose="020F0502020204030204" pitchFamily="34" charset="0"/>
              </a:rPr>
              <a:t>PCPs</a:t>
            </a:r>
            <a:endParaRPr kumimoji="0" lang="en-CA" sz="1200" b="1" i="0" u="none" strike="noStrike" kern="1200" cap="none" spc="0" normalizeH="0" baseline="0" noProof="0" dirty="0">
              <a:ln>
                <a:noFill/>
              </a:ln>
              <a:solidFill>
                <a:srgbClr val="FF0000"/>
              </a:solidFill>
              <a:effectLst/>
              <a:uLnTx/>
              <a:uFillTx/>
              <a:latin typeface="Arial Narrow" panose="020B0606020202030204" pitchFamily="34" charset="0"/>
              <a:ea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ACFF7CAA-4EC6-1A77-C058-92BACF025768}"/>
              </a:ext>
            </a:extLst>
          </p:cNvPr>
          <p:cNvSpPr txBox="1"/>
          <p:nvPr/>
        </p:nvSpPr>
        <p:spPr>
          <a:xfrm>
            <a:off x="23140113" y="19809107"/>
            <a:ext cx="2429668" cy="892552"/>
          </a:xfrm>
          <a:prstGeom prst="rect">
            <a:avLst/>
          </a:prstGeom>
          <a:noFill/>
        </p:spPr>
        <p:txBody>
          <a:bodyPr wrap="square">
            <a:spAutoFit/>
          </a:bodyPr>
          <a:lstStyle/>
          <a:p>
            <a:pPr algn="ctr"/>
            <a:r>
              <a:rPr lang="en-US" sz="2800" dirty="0">
                <a:solidFill>
                  <a:srgbClr val="501C9E"/>
                </a:solidFill>
                <a:latin typeface="Calibri" panose="020F0502020204030204" pitchFamily="34" charset="0"/>
                <a:ea typeface="Calibri" panose="020F0502020204030204" pitchFamily="34" charset="0"/>
                <a:cs typeface="Calibri" panose="020F0502020204030204" pitchFamily="34" charset="0"/>
              </a:rPr>
              <a:t>CPIB</a:t>
            </a:r>
          </a:p>
          <a:p>
            <a:pPr algn="ctr"/>
            <a:r>
              <a:rPr lang="en-US" sz="2400" dirty="0">
                <a:latin typeface="Calibri" panose="020F0502020204030204" pitchFamily="34" charset="0"/>
                <a:ea typeface="Calibri" panose="020F0502020204030204" pitchFamily="34" charset="0"/>
                <a:cs typeface="Calibri" panose="020F0502020204030204" pitchFamily="34" charset="0"/>
              </a:rPr>
              <a:t>PD vs Control</a:t>
            </a:r>
          </a:p>
        </p:txBody>
      </p:sp>
      <p:sp>
        <p:nvSpPr>
          <p:cNvPr id="42" name="TextBox 41">
            <a:extLst>
              <a:ext uri="{FF2B5EF4-FFF2-40B4-BE49-F238E27FC236}">
                <a16:creationId xmlns:a16="http://schemas.microsoft.com/office/drawing/2014/main" id="{C02491C8-5806-0C77-EA30-CB3A5F874F66}"/>
              </a:ext>
            </a:extLst>
          </p:cNvPr>
          <p:cNvSpPr txBox="1"/>
          <p:nvPr/>
        </p:nvSpPr>
        <p:spPr>
          <a:xfrm>
            <a:off x="22940962" y="26329991"/>
            <a:ext cx="2628819" cy="892552"/>
          </a:xfrm>
          <a:prstGeom prst="rect">
            <a:avLst/>
          </a:prstGeom>
          <a:noFill/>
        </p:spPr>
        <p:txBody>
          <a:bodyPr wrap="square">
            <a:spAutoFit/>
          </a:bodyPr>
          <a:lstStyle/>
          <a:p>
            <a:pPr algn="ctr"/>
            <a:r>
              <a:rPr lang="en-US" sz="2800" dirty="0">
                <a:solidFill>
                  <a:srgbClr val="501C9E"/>
                </a:solidFill>
                <a:latin typeface="Calibri" panose="020F0502020204030204" pitchFamily="34" charset="0"/>
                <a:ea typeface="Calibri" panose="020F0502020204030204" pitchFamily="34" charset="0"/>
                <a:cs typeface="Calibri" panose="020F0502020204030204" pitchFamily="34" charset="0"/>
              </a:rPr>
              <a:t>CPIB</a:t>
            </a:r>
          </a:p>
          <a:p>
            <a:pPr algn="ctr"/>
            <a:r>
              <a:rPr lang="en-US" sz="2400" dirty="0">
                <a:latin typeface="Calibri" panose="020F0502020204030204" pitchFamily="34" charset="0"/>
                <a:ea typeface="Calibri" panose="020F0502020204030204" pitchFamily="34" charset="0"/>
                <a:cs typeface="Calibri" panose="020F0502020204030204" pitchFamily="34" charset="0"/>
              </a:rPr>
              <a:t>PD vs PCP</a:t>
            </a:r>
            <a:endParaRPr lang="en-CA"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545BC8AC-1A37-9BD2-5556-7E434C85E711}"/>
              </a:ext>
            </a:extLst>
          </p:cNvPr>
          <p:cNvSpPr txBox="1"/>
          <p:nvPr/>
        </p:nvSpPr>
        <p:spPr>
          <a:xfrm>
            <a:off x="23357084" y="29218135"/>
            <a:ext cx="1932468" cy="892552"/>
          </a:xfrm>
          <a:prstGeom prst="rect">
            <a:avLst/>
          </a:prstGeom>
          <a:noFill/>
        </p:spPr>
        <p:txBody>
          <a:bodyPr wrap="square">
            <a:spAutoFit/>
          </a:bodyPr>
          <a:lstStyle/>
          <a:p>
            <a:pPr algn="ctr"/>
            <a:r>
              <a:rPr lang="en-US" sz="2800" dirty="0">
                <a:solidFill>
                  <a:srgbClr val="501C9E"/>
                </a:solidFill>
                <a:latin typeface="Calibri" panose="020F0502020204030204" pitchFamily="34" charset="0"/>
                <a:ea typeface="Calibri" panose="020F0502020204030204" pitchFamily="34" charset="0"/>
                <a:cs typeface="Calibri" panose="020F0502020204030204" pitchFamily="34" charset="0"/>
              </a:rPr>
              <a:t>VAPP</a:t>
            </a:r>
          </a:p>
          <a:p>
            <a:pPr algn="ctr"/>
            <a:r>
              <a:rPr lang="en-US" sz="2400" dirty="0">
                <a:latin typeface="Calibri" panose="020F0502020204030204" pitchFamily="34" charset="0"/>
                <a:ea typeface="Calibri" panose="020F0502020204030204" pitchFamily="34" charset="0"/>
                <a:cs typeface="Calibri" panose="020F0502020204030204" pitchFamily="34" charset="0"/>
              </a:rPr>
              <a:t>PD vs PCP</a:t>
            </a:r>
            <a:endParaRPr lang="en-CA" sz="24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60388"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60388"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53640</TotalTime>
  <Words>3122</Words>
  <Application>Microsoft Office PowerPoint</Application>
  <PresentationFormat>Custom</PresentationFormat>
  <Paragraphs>188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Times New Roman</vt:lpstr>
      <vt:lpstr>Default Design</vt:lpstr>
      <vt:lpstr>PowerPoint Presentation</vt:lpstr>
    </vt:vector>
  </TitlesOfParts>
  <Company>UWO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remartinlab</dc:creator>
  <cp:lastModifiedBy>Scott G Adams</cp:lastModifiedBy>
  <cp:revision>557</cp:revision>
  <cp:lastPrinted>2016-02-18T17:23:41Z</cp:lastPrinted>
  <dcterms:created xsi:type="dcterms:W3CDTF">2004-04-01T20:21:13Z</dcterms:created>
  <dcterms:modified xsi:type="dcterms:W3CDTF">2024-03-31T15:08:35Z</dcterms:modified>
</cp:coreProperties>
</file>