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</p:sldIdLst>
  <p:sldSz cy="6858000" cx="12192000"/>
  <p:notesSz cx="6858000" cy="9144000"/>
  <p:embeddedFontLst>
    <p:embeddedFont>
      <p:font typeface="Play"/>
      <p:regular r:id="rId60"/>
      <p:bold r:id="rId6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62" roundtripDataSignature="AMtx7mgMMCITogtf8U0Rjy7STs85jxjd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customschemas.google.com/relationships/presentationmetadata" Target="metadata"/><Relationship Id="rId61" Type="http://schemas.openxmlformats.org/officeDocument/2006/relationships/font" Target="fonts/Play-bold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Play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slide" Target="slides/slide47.xml"/><Relationship Id="rId50" Type="http://schemas.openxmlformats.org/officeDocument/2006/relationships/slide" Target="slides/slide46.xml"/><Relationship Id="rId53" Type="http://schemas.openxmlformats.org/officeDocument/2006/relationships/slide" Target="slides/slide49.xml"/><Relationship Id="rId52" Type="http://schemas.openxmlformats.org/officeDocument/2006/relationships/slide" Target="slides/slide48.xml"/><Relationship Id="rId11" Type="http://schemas.openxmlformats.org/officeDocument/2006/relationships/slide" Target="slides/slide7.xml"/><Relationship Id="rId55" Type="http://schemas.openxmlformats.org/officeDocument/2006/relationships/slide" Target="slides/slide51.xml"/><Relationship Id="rId10" Type="http://schemas.openxmlformats.org/officeDocument/2006/relationships/slide" Target="slides/slide6.xml"/><Relationship Id="rId54" Type="http://schemas.openxmlformats.org/officeDocument/2006/relationships/slide" Target="slides/slide50.xml"/><Relationship Id="rId13" Type="http://schemas.openxmlformats.org/officeDocument/2006/relationships/slide" Target="slides/slide9.xml"/><Relationship Id="rId57" Type="http://schemas.openxmlformats.org/officeDocument/2006/relationships/slide" Target="slides/slide53.xml"/><Relationship Id="rId12" Type="http://schemas.openxmlformats.org/officeDocument/2006/relationships/slide" Target="slides/slide8.xml"/><Relationship Id="rId56" Type="http://schemas.openxmlformats.org/officeDocument/2006/relationships/slide" Target="slides/slide52.xml"/><Relationship Id="rId15" Type="http://schemas.openxmlformats.org/officeDocument/2006/relationships/slide" Target="slides/slide11.xml"/><Relationship Id="rId59" Type="http://schemas.openxmlformats.org/officeDocument/2006/relationships/slide" Target="slides/slide55.xml"/><Relationship Id="rId14" Type="http://schemas.openxmlformats.org/officeDocument/2006/relationships/slide" Target="slides/slide10.xml"/><Relationship Id="rId58" Type="http://schemas.openxmlformats.org/officeDocument/2006/relationships/slide" Target="slides/slide5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1" name="Google Shape;19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1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Quelles limitations percevez-vous, pour utilisation dans votre communautés? Quelles questions / dialogue additionnels sont recommandées pour optimiser l’utilité de certains outils en RDC?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, vis à vis le risque aux members de la communautés vécus ou possibles des projets de recherche Mpox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8" name="Google Shape;21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9" name="Google Shape;249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Comment determinez-vous qu’une étude est bonne pour votre communauté? Quelles actions ou facteurs doivent etre present pour que vous fassiez confiance à une étude?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Qu’est-ce que vous en pensez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Est-ce que vous avez ete confronte a ces realites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0" name="Google Shape;280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9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" name="Google Shape;93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3429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t/>
            </a:r>
            <a:endParaRPr sz="900"/>
          </a:p>
        </p:txBody>
      </p:sp>
      <p:sp>
        <p:nvSpPr>
          <p:cNvPr id="94" name="Google Shape;94;p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7" name="Google Shape;29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7ff585973d_0_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7ff585973d_0_1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7ff585973d_0_11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5" name="Google Shape;465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4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2" name="Google Shape;472;p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4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4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4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4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6" name="Google Shape;496;p4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7" name="Google Shape;497;p4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4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4" name="Google Shape;504;p4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4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p4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7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4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9" name="Google Shape;519;p4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5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7" name="Google Shape;527;p5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5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5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5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3" name="Google Shape;543;p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6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Google Shape;547;p5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8" name="Google Shape;548;p5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3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5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5" name="Google Shape;555;p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0" name="Google Shape;140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65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6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6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6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66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66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6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6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6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5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5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5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5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58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58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9" name="Google Shape;29;p5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5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5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59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59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5" name="Google Shape;35;p5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5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5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60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Play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60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757575"/>
              </a:buClr>
              <a:buSzPts val="2400"/>
              <a:buNone/>
              <a:defRPr sz="2400">
                <a:solidFill>
                  <a:srgbClr val="757575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2000"/>
              <a:buNone/>
              <a:defRPr sz="2000">
                <a:solidFill>
                  <a:srgbClr val="757575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800"/>
              <a:buNone/>
              <a:defRPr sz="1800">
                <a:solidFill>
                  <a:srgbClr val="757575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757575"/>
              </a:buClr>
              <a:buSzPts val="1600"/>
              <a:buNone/>
              <a:defRPr sz="1600">
                <a:solidFill>
                  <a:srgbClr val="757575"/>
                </a:solidFill>
              </a:defRPr>
            </a:lvl9pPr>
          </a:lstStyle>
          <a:p/>
        </p:txBody>
      </p:sp>
      <p:sp>
        <p:nvSpPr>
          <p:cNvPr id="41" name="Google Shape;41;p6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6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6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61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61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61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61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61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6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6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6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6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6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6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6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63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63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63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6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6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6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64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64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6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6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6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  <a:defRPr b="0" i="0" sz="4400" u="none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5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" name="Google Shape;12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75757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Relationship Id="rId4" Type="http://schemas.openxmlformats.org/officeDocument/2006/relationships/image" Target="../media/image49.png"/><Relationship Id="rId5" Type="http://schemas.openxmlformats.org/officeDocument/2006/relationships/image" Target="../media/image36.jpg"/><Relationship Id="rId6" Type="http://schemas.openxmlformats.org/officeDocument/2006/relationships/image" Target="../media/image15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www.youtube.com/watch?v=T3C196QMleM" TargetMode="External"/><Relationship Id="rId4" Type="http://schemas.openxmlformats.org/officeDocument/2006/relationships/hyperlink" Target="https://www.youtube.com/watch?v=T3C196QMleM" TargetMode="External"/><Relationship Id="rId5" Type="http://schemas.openxmlformats.org/officeDocument/2006/relationships/image" Target="../media/image22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53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55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5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52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50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56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59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5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6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1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6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34.png"/><Relationship Id="rId4" Type="http://schemas.openxmlformats.org/officeDocument/2006/relationships/image" Target="../media/image3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8.png"/><Relationship Id="rId4" Type="http://schemas.openxmlformats.org/officeDocument/2006/relationships/image" Target="../media/image37.png"/><Relationship Id="rId5" Type="http://schemas.openxmlformats.org/officeDocument/2006/relationships/image" Target="../media/image4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6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youtube.com/watch?v=7WsErtsRk_0" TargetMode="External"/><Relationship Id="rId4" Type="http://schemas.openxmlformats.org/officeDocument/2006/relationships/image" Target="../media/image44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24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Relationship Id="rId5" Type="http://schemas.openxmlformats.org/officeDocument/2006/relationships/image" Target="../media/image3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7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6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48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hyperlink" Target="https://carleton.ca/grasac/about/" TargetMode="External"/><Relationship Id="rId10" Type="http://schemas.openxmlformats.org/officeDocument/2006/relationships/image" Target="../media/image9.jpg"/><Relationship Id="rId13" Type="http://schemas.openxmlformats.org/officeDocument/2006/relationships/hyperlink" Target="https://www.dfcm.utoronto.ca/news/cihr-funds-two-dfcm-projects-support-canadian-primary-care" TargetMode="External"/><Relationship Id="rId12" Type="http://schemas.openxmlformats.org/officeDocument/2006/relationships/image" Target="../media/image13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6.png"/><Relationship Id="rId9" Type="http://schemas.openxmlformats.org/officeDocument/2006/relationships/hyperlink" Target="https://www.unza-uclms.org/pandora-id-net" TargetMode="External"/><Relationship Id="rId15" Type="http://schemas.openxmlformats.org/officeDocument/2006/relationships/image" Target="../media/image25.png"/><Relationship Id="rId14" Type="http://schemas.openxmlformats.org/officeDocument/2006/relationships/image" Target="../media/image12.jpg"/><Relationship Id="rId5" Type="http://schemas.openxmlformats.org/officeDocument/2006/relationships/image" Target="../media/image23.jpg"/><Relationship Id="rId6" Type="http://schemas.openxmlformats.org/officeDocument/2006/relationships/hyperlink" Target="http://www.opportunitydesk.org/2017/06/14/idrc-awards/" TargetMode="External"/><Relationship Id="rId7" Type="http://schemas.openxmlformats.org/officeDocument/2006/relationships/image" Target="../media/image11.png"/><Relationship Id="rId8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png"/><Relationship Id="rId4" Type="http://schemas.openxmlformats.org/officeDocument/2006/relationships/image" Target="../media/image27.png"/><Relationship Id="rId5" Type="http://schemas.openxmlformats.org/officeDocument/2006/relationships/image" Target="../media/image33.png"/><Relationship Id="rId6" Type="http://schemas.openxmlformats.org/officeDocument/2006/relationships/image" Target="../media/image20.png"/><Relationship Id="rId7" Type="http://schemas.openxmlformats.org/officeDocument/2006/relationships/image" Target="../media/image19.png"/><Relationship Id="rId8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C335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/>
          <p:nvPr/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3">
            <a:alphaModFix/>
          </a:blip>
          <a:srcRect b="18577" l="1039" r="525" t="0"/>
          <a:stretch/>
        </p:blipFill>
        <p:spPr>
          <a:xfrm>
            <a:off x="643467" y="1060781"/>
            <a:ext cx="10905066" cy="44876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Map&#10;&#10;Description automatically generated with medium confidence" id="185" name="Google Shape;185;p10"/>
          <p:cNvPicPr preferRelativeResize="0"/>
          <p:nvPr/>
        </p:nvPicPr>
        <p:blipFill rotWithShape="1">
          <a:blip r:embed="rId3">
            <a:alphaModFix/>
          </a:blip>
          <a:srcRect b="3663" l="0" r="2" t="0"/>
          <a:stretch/>
        </p:blipFill>
        <p:spPr>
          <a:xfrm>
            <a:off x="-1" y="-2"/>
            <a:ext cx="5410198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10"/>
          <p:cNvSpPr txBox="1"/>
          <p:nvPr>
            <p:ph type="title"/>
          </p:nvPr>
        </p:nvSpPr>
        <p:spPr>
          <a:xfrm>
            <a:off x="6115317" y="405685"/>
            <a:ext cx="5464968" cy="1559301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Free access and videos in 6 languages</a:t>
            </a:r>
            <a:endParaRPr/>
          </a:p>
        </p:txBody>
      </p:sp>
      <p:sp>
        <p:nvSpPr>
          <p:cNvPr id="187" name="Google Shape;187;p10"/>
          <p:cNvSpPr txBox="1"/>
          <p:nvPr>
            <p:ph idx="1" type="body"/>
          </p:nvPr>
        </p:nvSpPr>
        <p:spPr>
          <a:xfrm>
            <a:off x="6115317" y="2743200"/>
            <a:ext cx="5247340" cy="349687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Lingala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Malinke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Soussou</a:t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Kiswahili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English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French</a:t>
            </a:r>
            <a:endParaRPr/>
          </a:p>
        </p:txBody>
      </p:sp>
      <p:sp>
        <p:nvSpPr>
          <p:cNvPr id="188" name="Google Shape;188;p1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"/>
          <p:cNvSpPr txBox="1"/>
          <p:nvPr>
            <p:ph type="title"/>
          </p:nvPr>
        </p:nvSpPr>
        <p:spPr>
          <a:xfrm>
            <a:off x="5568534" y="603504"/>
            <a:ext cx="5916169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7 themes</a:t>
            </a:r>
            <a:endParaRPr/>
          </a:p>
        </p:txBody>
      </p:sp>
      <p:pic>
        <p:nvPicPr>
          <p:cNvPr descr="Person using microscope" id="195" name="Google Shape;195;p11"/>
          <p:cNvPicPr preferRelativeResize="0"/>
          <p:nvPr/>
        </p:nvPicPr>
        <p:blipFill rotWithShape="1">
          <a:blip r:embed="rId3">
            <a:alphaModFix/>
          </a:blip>
          <a:srcRect b="1" l="23931" r="40984" t="0"/>
          <a:stretch/>
        </p:blipFill>
        <p:spPr>
          <a:xfrm>
            <a:off x="20" y="10"/>
            <a:ext cx="4910308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11"/>
          <p:cNvSpPr txBox="1"/>
          <p:nvPr>
            <p:ph idx="1" type="body"/>
          </p:nvPr>
        </p:nvSpPr>
        <p:spPr>
          <a:xfrm>
            <a:off x="5568533" y="2214282"/>
            <a:ext cx="5916169" cy="40950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Participants' fundamental rights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difference between healthcare and health research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Stages of drug development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Key players and decision-makers in a clinical trial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Decision-making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Bio-samples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The consent form</a:t>
            </a:r>
            <a:endParaRPr sz="1800"/>
          </a:p>
        </p:txBody>
      </p:sp>
      <p:sp>
        <p:nvSpPr>
          <p:cNvPr id="197" name="Google Shape;197;p1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12"/>
          <p:cNvSpPr txBox="1"/>
          <p:nvPr>
            <p:ph type="title"/>
          </p:nvPr>
        </p:nvSpPr>
        <p:spPr>
          <a:xfrm>
            <a:off x="612649" y="548638"/>
            <a:ext cx="3493008" cy="57881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Workshop objectives:</a:t>
            </a:r>
            <a:endParaRPr/>
          </a:p>
        </p:txBody>
      </p:sp>
      <p:sp>
        <p:nvSpPr>
          <p:cNvPr id="205" name="Google Shape;205;p12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06" name="Google Shape;206;p12"/>
          <p:cNvGrpSpPr/>
          <p:nvPr/>
        </p:nvGrpSpPr>
        <p:grpSpPr>
          <a:xfrm>
            <a:off x="4608246" y="551465"/>
            <a:ext cx="6949440" cy="5780986"/>
            <a:chOff x="0" y="2825"/>
            <a:chExt cx="6949440" cy="5780986"/>
          </a:xfrm>
        </p:grpSpPr>
        <p:cxnSp>
          <p:nvCxnSpPr>
            <p:cNvPr id="207" name="Google Shape;207;p12"/>
            <p:cNvCxnSpPr/>
            <p:nvPr/>
          </p:nvCxnSpPr>
          <p:spPr>
            <a:xfrm>
              <a:off x="0" y="2825"/>
              <a:ext cx="6949440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08" name="Google Shape;208;p12"/>
            <p:cNvSpPr/>
            <p:nvPr/>
          </p:nvSpPr>
          <p:spPr>
            <a:xfrm>
              <a:off x="0" y="2825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12"/>
            <p:cNvSpPr txBox="1"/>
            <p:nvPr/>
          </p:nvSpPr>
          <p:spPr>
            <a:xfrm>
              <a:off x="0" y="2825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Training community leaders: Research, participants' rights, the Toolbox</a:t>
              </a:r>
              <a:endParaRPr/>
            </a:p>
          </p:txBody>
        </p:sp>
        <p:cxnSp>
          <p:nvCxnSpPr>
            <p:cNvPr id="210" name="Google Shape;210;p12"/>
            <p:cNvCxnSpPr/>
            <p:nvPr/>
          </p:nvCxnSpPr>
          <p:spPr>
            <a:xfrm>
              <a:off x="0" y="1929821"/>
              <a:ext cx="6949440" cy="0"/>
            </a:xfrm>
            <a:prstGeom prst="straightConnector1">
              <a:avLst/>
            </a:prstGeom>
            <a:solidFill>
              <a:srgbClr val="8CAF1D"/>
            </a:solidFill>
            <a:ln cap="flat" cmpd="sng" w="19050">
              <a:solidFill>
                <a:srgbClr val="8CAF1D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1" name="Google Shape;211;p12"/>
            <p:cNvSpPr/>
            <p:nvPr/>
          </p:nvSpPr>
          <p:spPr>
            <a:xfrm>
              <a:off x="0" y="1929821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12"/>
            <p:cNvSpPr txBox="1"/>
            <p:nvPr/>
          </p:nvSpPr>
          <p:spPr>
            <a:xfrm>
              <a:off x="0" y="1929821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Strengthening and exchanging knowledge between network members CONERELA+</a:t>
              </a:r>
              <a:endParaRPr/>
            </a:p>
          </p:txBody>
        </p:sp>
        <p:cxnSp>
          <p:nvCxnSpPr>
            <p:cNvPr id="213" name="Google Shape;213;p12"/>
            <p:cNvCxnSpPr/>
            <p:nvPr/>
          </p:nvCxnSpPr>
          <p:spPr>
            <a:xfrm>
              <a:off x="0" y="3856816"/>
              <a:ext cx="6949440" cy="0"/>
            </a:xfrm>
            <a:prstGeom prst="straightConnector1">
              <a:avLst/>
            </a:prstGeom>
            <a:solidFill>
              <a:srgbClr val="186923"/>
            </a:solidFill>
            <a:ln cap="flat" cmpd="sng" w="19050">
              <a:solidFill>
                <a:srgbClr val="186923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14" name="Google Shape;214;p12"/>
            <p:cNvSpPr/>
            <p:nvPr/>
          </p:nvSpPr>
          <p:spPr>
            <a:xfrm>
              <a:off x="0" y="3856816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12"/>
            <p:cNvSpPr txBox="1"/>
            <p:nvPr/>
          </p:nvSpPr>
          <p:spPr>
            <a:xfrm>
              <a:off x="0" y="3856816"/>
              <a:ext cx="6949440" cy="192699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44775" lIns="144775" spcFirstLastPara="1" rIns="144775" wrap="square" tIns="1447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800"/>
                <a:buFont typeface="Arial"/>
                <a:buNone/>
              </a:pPr>
              <a:r>
                <a:rPr b="0" i="0" lang="en-US" sz="3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Feedback: can these tools be of use to you and the DRC?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21" name="Google Shape;221;p1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22" name="Google Shape;222;p1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aphic of a map with a magnifying glass and people&#10;&#10;AI-generated content may be incorrect." id="223" name="Google Shape;223;p13"/>
          <p:cNvPicPr preferRelativeResize="0"/>
          <p:nvPr/>
        </p:nvPicPr>
        <p:blipFill rotWithShape="1">
          <a:blip r:embed="rId3">
            <a:alphaModFix/>
          </a:blip>
          <a:srcRect b="6" l="3927" r="4945" t="0"/>
          <a:stretch/>
        </p:blipFill>
        <p:spPr>
          <a:xfrm>
            <a:off x="3532247" y="10"/>
            <a:ext cx="4855591" cy="6857990"/>
          </a:xfrm>
          <a:custGeom>
            <a:rect b="b" l="l" r="r" t="t"/>
            <a:pathLst>
              <a:path extrusionOk="0" h="6858000" w="4636517">
                <a:moveTo>
                  <a:pt x="0" y="0"/>
                </a:moveTo>
                <a:lnTo>
                  <a:pt x="4636517" y="0"/>
                </a:lnTo>
                <a:lnTo>
                  <a:pt x="4636517" y="6858000"/>
                </a:lnTo>
                <a:lnTo>
                  <a:pt x="0" y="6858000"/>
                </a:lnTo>
                <a:close/>
              </a:path>
            </a:pathLst>
          </a:cu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8" name="Google Shape;228;p14"/>
          <p:cNvGrpSpPr/>
          <p:nvPr/>
        </p:nvGrpSpPr>
        <p:grpSpPr>
          <a:xfrm>
            <a:off x="5207640" y="646166"/>
            <a:ext cx="6291714" cy="5525333"/>
            <a:chOff x="0" y="2700"/>
            <a:chExt cx="6291714" cy="5525333"/>
          </a:xfrm>
        </p:grpSpPr>
        <p:cxnSp>
          <p:nvCxnSpPr>
            <p:cNvPr id="229" name="Google Shape;229;p14"/>
            <p:cNvCxnSpPr/>
            <p:nvPr/>
          </p:nvCxnSpPr>
          <p:spPr>
            <a:xfrm>
              <a:off x="0" y="2700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0" name="Google Shape;230;p14"/>
            <p:cNvSpPr/>
            <p:nvPr/>
          </p:nvSpPr>
          <p:spPr>
            <a:xfrm>
              <a:off x="0" y="2700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14"/>
            <p:cNvSpPr txBox="1"/>
            <p:nvPr/>
          </p:nvSpPr>
          <p:spPr>
            <a:xfrm>
              <a:off x="0" y="2700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How many of you have already taken part in a clinical study?</a:t>
              </a:r>
              <a:endParaRPr/>
            </a:p>
          </p:txBody>
        </p:sp>
        <p:cxnSp>
          <p:nvCxnSpPr>
            <p:cNvPr id="232" name="Google Shape;232;p14"/>
            <p:cNvCxnSpPr/>
            <p:nvPr/>
          </p:nvCxnSpPr>
          <p:spPr>
            <a:xfrm>
              <a:off x="0" y="1844478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3" name="Google Shape;233;p14"/>
            <p:cNvSpPr/>
            <p:nvPr/>
          </p:nvSpPr>
          <p:spPr>
            <a:xfrm>
              <a:off x="0" y="1844478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14"/>
            <p:cNvSpPr txBox="1"/>
            <p:nvPr/>
          </p:nvSpPr>
          <p:spPr>
            <a:xfrm>
              <a:off x="0" y="1844478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How many of you have already helped to find participants for a study?</a:t>
              </a:r>
              <a:endParaRPr/>
            </a:p>
          </p:txBody>
        </p:sp>
        <p:cxnSp>
          <p:nvCxnSpPr>
            <p:cNvPr id="235" name="Google Shape;235;p14"/>
            <p:cNvCxnSpPr/>
            <p:nvPr/>
          </p:nvCxnSpPr>
          <p:spPr>
            <a:xfrm>
              <a:off x="0" y="3686256"/>
              <a:ext cx="6291714" cy="0"/>
            </a:xfrm>
            <a:prstGeom prst="straightConnector1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</p:cxnSp>
        <p:sp>
          <p:nvSpPr>
            <p:cNvPr id="236" name="Google Shape;236;p14"/>
            <p:cNvSpPr/>
            <p:nvPr/>
          </p:nvSpPr>
          <p:spPr>
            <a:xfrm>
              <a:off x="0" y="3686256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14"/>
            <p:cNvSpPr txBox="1"/>
            <p:nvPr/>
          </p:nvSpPr>
          <p:spPr>
            <a:xfrm>
              <a:off x="0" y="3686256"/>
              <a:ext cx="6291714" cy="184177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06675" lIns="106675" spcFirstLastPara="1" rIns="106675" wrap="square" tIns="106675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Arial"/>
                <a:buNone/>
              </a:pPr>
              <a:r>
                <a:rPr b="0" i="0" lang="en-US" sz="28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Have any of you already taken on other roles?</a:t>
              </a:r>
              <a:endParaRPr/>
            </a:p>
          </p:txBody>
        </p:sp>
      </p:grpSp>
      <p:sp>
        <p:nvSpPr>
          <p:cNvPr id="238" name="Google Shape;238;p1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larm Ringing with solid fill" id="239" name="Google Shape;239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04568" y="1555956"/>
            <a:ext cx="3414250" cy="3414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1" lang="en-US"/>
              <a:t>Scenario</a:t>
            </a:r>
            <a:endParaRPr/>
          </a:p>
        </p:txBody>
      </p:sp>
      <p:sp>
        <p:nvSpPr>
          <p:cNvPr id="245" name="Google Shape;245;p1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learn that a new team of researchers, possibly from the Red Cross, are looking for high-risk Mpox participants in your community.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You hear it from the women at the market.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pops into your head?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hopes, questions, fears or other thoughts do you have?</a:t>
            </a:r>
            <a:endParaRPr/>
          </a:p>
        </p:txBody>
      </p:sp>
      <p:sp>
        <p:nvSpPr>
          <p:cNvPr id="246" name="Google Shape;246;p1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/>
          <p:nvPr>
            <p:ph type="title"/>
          </p:nvPr>
        </p:nvSpPr>
        <p:spPr>
          <a:xfrm>
            <a:off x="841248" y="685800"/>
            <a:ext cx="10506456" cy="115700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Play"/>
              <a:buNone/>
            </a:pPr>
            <a:r>
              <a:rPr lang="en-US" sz="4800"/>
              <a:t>Working in groups (15 min)</a:t>
            </a:r>
            <a:endParaRPr/>
          </a:p>
        </p:txBody>
      </p:sp>
      <p:grpSp>
        <p:nvGrpSpPr>
          <p:cNvPr id="253" name="Google Shape;253;p16"/>
          <p:cNvGrpSpPr/>
          <p:nvPr/>
        </p:nvGrpSpPr>
        <p:grpSpPr>
          <a:xfrm>
            <a:off x="841483" y="2295252"/>
            <a:ext cx="10499888" cy="3876948"/>
            <a:chOff x="3283" y="0"/>
            <a:chExt cx="10499888" cy="3876948"/>
          </a:xfrm>
        </p:grpSpPr>
        <p:sp>
          <p:nvSpPr>
            <p:cNvPr id="254" name="Google Shape;254;p16"/>
            <p:cNvSpPr/>
            <p:nvPr/>
          </p:nvSpPr>
          <p:spPr>
            <a:xfrm>
              <a:off x="3283" y="0"/>
              <a:ext cx="5048023" cy="3876948"/>
            </a:xfrm>
            <a:prstGeom prst="rect">
              <a:avLst/>
            </a:prstGeom>
            <a:solidFill>
              <a:srgbClr val="E97131"/>
            </a:solidFill>
            <a:ln cap="flat" cmpd="sng" w="19050">
              <a:solidFill>
                <a:srgbClr val="E97131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16"/>
            <p:cNvSpPr txBox="1"/>
            <p:nvPr/>
          </p:nvSpPr>
          <p:spPr>
            <a:xfrm>
              <a:off x="3283" y="1550779"/>
              <a:ext cx="5048023" cy="232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498625" spcFirstLastPara="1" rIns="4986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How do you determine whether a study is good for your community? What actions or factors must be present for you to trust a study?</a:t>
              </a:r>
              <a:endParaRPr/>
            </a:p>
          </p:txBody>
        </p:sp>
        <p:sp>
          <p:nvSpPr>
            <p:cNvPr id="256" name="Google Shape;256;p16"/>
            <p:cNvSpPr/>
            <p:nvPr/>
          </p:nvSpPr>
          <p:spPr>
            <a:xfrm>
              <a:off x="3283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16"/>
            <p:cNvSpPr txBox="1"/>
            <p:nvPr/>
          </p:nvSpPr>
          <p:spPr>
            <a:xfrm>
              <a:off x="3283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498625" spcFirstLastPara="1" rIns="4986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01</a:t>
              </a:r>
              <a:endParaRPr/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5455148" y="0"/>
              <a:ext cx="5048023" cy="3876948"/>
            </a:xfrm>
            <a:prstGeom prst="rect">
              <a:avLst/>
            </a:prstGeom>
            <a:solidFill>
              <a:srgbClr val="176B22"/>
            </a:solidFill>
            <a:ln cap="flat" cmpd="sng" w="19050">
              <a:solidFill>
                <a:srgbClr val="176B2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16"/>
            <p:cNvSpPr txBox="1"/>
            <p:nvPr/>
          </p:nvSpPr>
          <p:spPr>
            <a:xfrm>
              <a:off x="5455148" y="1550779"/>
              <a:ext cx="5048023" cy="2326168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330200" lIns="498625" spcFirstLastPara="1" rIns="4986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600"/>
                <a:buFont typeface="Arial"/>
                <a:buNone/>
              </a:pPr>
              <a:r>
                <a:rPr b="0" i="0" lang="en-US" sz="2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What could cause you to lose confidence in a study or its researchers?</a:t>
              </a:r>
              <a:endParaRPr/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5455148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16"/>
            <p:cNvSpPr txBox="1"/>
            <p:nvPr/>
          </p:nvSpPr>
          <p:spPr>
            <a:xfrm>
              <a:off x="5455148" y="0"/>
              <a:ext cx="5048023" cy="1550779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165100" lIns="498625" spcFirstLastPara="1" rIns="498625" wrap="square" tIns="16510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6600"/>
                <a:buFont typeface="Arial"/>
                <a:buNone/>
              </a:pPr>
              <a:r>
                <a:rPr b="0" i="0" lang="en-US" sz="66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02</a:t>
              </a:r>
              <a:endParaRPr/>
            </a:p>
          </p:txBody>
        </p:sp>
      </p:grpSp>
      <p:sp>
        <p:nvSpPr>
          <p:cNvPr id="262" name="Google Shape;262;p1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/>
          </a:p>
        </p:txBody>
      </p:sp>
      <p:sp>
        <p:nvSpPr>
          <p:cNvPr id="268" name="Google Shape;268;p1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en-US" sz="3600"/>
              <a:t>If you are a community focal point for a study, and some members of your community are dissatisfied or angry after the study, how can this affect you?</a:t>
            </a:r>
            <a:endParaRPr/>
          </a:p>
        </p:txBody>
      </p:sp>
      <p:sp>
        <p:nvSpPr>
          <p:cNvPr id="269" name="Google Shape;269;p1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 txBox="1"/>
          <p:nvPr>
            <p:ph type="title"/>
          </p:nvPr>
        </p:nvSpPr>
        <p:spPr>
          <a:xfrm>
            <a:off x="838200" y="500062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The difference between clinical research and healthcare (11 min)</a:t>
            </a:r>
            <a:endParaRPr/>
          </a:p>
        </p:txBody>
      </p:sp>
      <p:sp>
        <p:nvSpPr>
          <p:cNvPr id="276" name="Google Shape;276;p1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person wearing a white robe and a net on his head&#10;&#10;AI-generated content may be incorrect." id="277" name="Google Shape;277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00350" y="1825625"/>
            <a:ext cx="6591300" cy="379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"/>
          <p:cNvSpPr txBox="1"/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(10 min)</a:t>
            </a:r>
            <a:br>
              <a:rPr lang="en-US"/>
            </a:br>
            <a:endParaRPr/>
          </a:p>
        </p:txBody>
      </p:sp>
      <p:sp>
        <p:nvSpPr>
          <p:cNvPr id="284" name="Google Shape;284;p19"/>
          <p:cNvSpPr txBox="1"/>
          <p:nvPr>
            <p:ph idx="1" type="body"/>
          </p:nvPr>
        </p:nvSpPr>
        <p:spPr>
          <a:xfrm>
            <a:off x="838200" y="2006600"/>
            <a:ext cx="10515600" cy="41703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1. How did you find the video?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2. Do you think this could be useful for your community?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3. Who in your community would benefit from seeing this film?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 txBox="1"/>
          <p:nvPr/>
        </p:nvSpPr>
        <p:spPr>
          <a:xfrm>
            <a:off x="838200" y="1474362"/>
            <a:ext cx="10227969" cy="156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86" name="Google Shape;286;p1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"/>
          <p:cNvSpPr txBox="1"/>
          <p:nvPr>
            <p:ph type="title"/>
          </p:nvPr>
        </p:nvSpPr>
        <p:spPr>
          <a:xfrm>
            <a:off x="1937005" y="264112"/>
            <a:ext cx="8262072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Play"/>
              <a:buNone/>
            </a:pPr>
            <a:r>
              <a:rPr b="1" lang="en-US" sz="3300"/>
              <a:t>Mistrust and struggle from some participants</a:t>
            </a:r>
            <a:endParaRPr/>
          </a:p>
        </p:txBody>
      </p:sp>
      <p:pic>
        <p:nvPicPr>
          <p:cNvPr descr="hhe logo copy.jpg" id="97" name="Google Shape;9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5618" y="5589783"/>
            <a:ext cx="4326903" cy="1162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69909" y="5737994"/>
            <a:ext cx="3077050" cy="10141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group of men standing next to a truck&#10;&#10;Description automatically generated with medium confidence" id="99" name="Google Shape;99;p2"/>
          <p:cNvPicPr preferRelativeResize="0"/>
          <p:nvPr>
            <p:ph idx="1" type="body"/>
          </p:nvPr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94399" y="1589675"/>
            <a:ext cx="4828721" cy="3621542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  <p:pic>
        <p:nvPicPr>
          <p:cNvPr descr="A picture containing person, indoor, box, person&#10;&#10;Description automatically generated" id="100" name="Google Shape;100;p2"/>
          <p:cNvPicPr preferRelativeResize="0"/>
          <p:nvPr/>
        </p:nvPicPr>
        <p:blipFill rotWithShape="1">
          <a:blip r:embed="rId6">
            <a:alphaModFix/>
          </a:blip>
          <a:srcRect b="24762" l="27989" r="10364" t="0"/>
          <a:stretch/>
        </p:blipFill>
        <p:spPr>
          <a:xfrm>
            <a:off x="787022" y="1911134"/>
            <a:ext cx="3704094" cy="3035732"/>
          </a:xfrm>
          <a:prstGeom prst="ellipse">
            <a:avLst/>
          </a:prstGeom>
          <a:noFill/>
          <a:ln cap="rnd" cmpd="sng" w="63500">
            <a:solidFill>
              <a:srgbClr val="333333"/>
            </a:solidFill>
            <a:prstDash val="solid"/>
            <a:round/>
            <a:headEnd len="sm" w="sm" type="none"/>
            <a:tailEnd len="sm" w="sm" type="none"/>
          </a:ln>
          <a:effectLst>
            <a:outerShdw blurRad="381000" sx="-80000" rotWithShape="0" dir="5400000" dist="292100" sy="-18000">
              <a:srgbClr val="000000">
                <a:alpha val="21960"/>
              </a:srgbClr>
            </a:outerShdw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Discussion… (5 min)</a:t>
            </a:r>
            <a:endParaRPr/>
          </a:p>
        </p:txBody>
      </p:sp>
      <p:sp>
        <p:nvSpPr>
          <p:cNvPr id="292" name="Google Shape;292;p2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Have you ever been ill?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When you were ill: how were you treated?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Did you have access to medication?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you know how to obtain medication?</a:t>
            </a:r>
            <a:endParaRPr/>
          </a:p>
        </p:txBody>
      </p:sp>
      <p:sp>
        <p:nvSpPr>
          <p:cNvPr id="293" name="Google Shape;293;p2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people standing next to each other&#10;&#10;AI-generated content may be incorrect." id="294" name="Google Shape;294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16825" y="4001294"/>
            <a:ext cx="7772400" cy="26015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21"/>
          <p:cNvSpPr txBox="1"/>
          <p:nvPr/>
        </p:nvSpPr>
        <p:spPr>
          <a:xfrm>
            <a:off x="838199" y="104219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rm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0" i="0" lang="en-US" sz="4400" u="sng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Stages in the development of a new drug</a:t>
            </a:r>
            <a:endParaRPr/>
          </a:p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b="0" i="0" lang="en-US" sz="4400" u="sng" cap="none" strike="noStrike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(12 min)</a:t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id="301" name="Google Shape;301;p21" title="How Do Medications Make it to the Market? : French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815907" y="2367756"/>
            <a:ext cx="6560186" cy="3705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2"/>
          <p:cNvSpPr txBox="1"/>
          <p:nvPr>
            <p:ph type="title"/>
          </p:nvPr>
        </p:nvSpPr>
        <p:spPr>
          <a:xfrm>
            <a:off x="838200" y="68103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(10 min)</a:t>
            </a:r>
            <a:br>
              <a:rPr lang="en-US"/>
            </a:br>
            <a:endParaRPr/>
          </a:p>
        </p:txBody>
      </p:sp>
      <p:sp>
        <p:nvSpPr>
          <p:cNvPr id="307" name="Google Shape;307;p22"/>
          <p:cNvSpPr txBox="1"/>
          <p:nvPr>
            <p:ph idx="1" type="body"/>
          </p:nvPr>
        </p:nvSpPr>
        <p:spPr>
          <a:xfrm>
            <a:off x="838200" y="1776214"/>
            <a:ext cx="10515600" cy="378100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 you still have questions about drug development?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Does it help if the steps involved in manufacturing a drug are respected?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 you think this film is useful for your community?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08" name="Google Shape;308;p22"/>
          <p:cNvSpPr txBox="1"/>
          <p:nvPr/>
        </p:nvSpPr>
        <p:spPr>
          <a:xfrm>
            <a:off x="838200" y="1474362"/>
            <a:ext cx="10227969" cy="156175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t/>
            </a:r>
            <a:endParaRPr b="0" i="0" sz="4400" u="none" cap="none" strike="noStrike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309" name="Google Shape;309;p2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23"/>
          <p:cNvSpPr txBox="1"/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US" sz="3200"/>
              <a:t>Coffee Break</a:t>
            </a:r>
            <a:endParaRPr/>
          </a:p>
        </p:txBody>
      </p:sp>
      <p:sp>
        <p:nvSpPr>
          <p:cNvPr id="315" name="Google Shape;315;p23"/>
          <p:cNvSpPr txBox="1"/>
          <p:nvPr>
            <p:ph idx="1" type="body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Coffee with solid fill" id="316" name="Google Shape;316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81" y="741391"/>
            <a:ext cx="5384528" cy="5384528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3"/>
          <p:cNvSpPr txBox="1"/>
          <p:nvPr>
            <p:ph idx="11" type="ftr"/>
          </p:nvPr>
        </p:nvSpPr>
        <p:spPr>
          <a:xfrm>
            <a:off x="5514569" y="6356350"/>
            <a:ext cx="30960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</p:txBody>
      </p:sp>
      <p:grpSp>
        <p:nvGrpSpPr>
          <p:cNvPr id="318" name="Google Shape;318;p23"/>
          <p:cNvGrpSpPr/>
          <p:nvPr/>
        </p:nvGrpSpPr>
        <p:grpSpPr>
          <a:xfrm flipH="1">
            <a:off x="12068638" y="0"/>
            <a:ext cx="123362" cy="6858000"/>
            <a:chOff x="12068638" y="0"/>
            <a:chExt cx="123362" cy="6858000"/>
          </a:xfrm>
        </p:grpSpPr>
        <p:sp>
          <p:nvSpPr>
            <p:cNvPr id="319" name="Google Shape;319;p23"/>
            <p:cNvSpPr/>
            <p:nvPr/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3"/>
            <p:cNvSpPr/>
            <p:nvPr/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0">
                  <a:srgbClr val="D86CCC">
                    <a:alpha val="0"/>
                  </a:srgbClr>
                </a:gs>
                <a:gs pos="19000">
                  <a:srgbClr val="D86CCC">
                    <a:alpha val="0"/>
                  </a:srgbClr>
                </a:gs>
                <a:gs pos="100000">
                  <a:srgbClr val="D86CCC"/>
                </a:gs>
              </a:gsLst>
              <a:lin ang="600000" scaled="0"/>
            </a:gra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Practical group scenario (15 min)</a:t>
            </a:r>
            <a:endParaRPr/>
          </a:p>
        </p:txBody>
      </p:sp>
      <p:sp>
        <p:nvSpPr>
          <p:cNvPr id="326" name="Google Shape;326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i="1" lang="en-US" sz="3600"/>
              <a:t>Researchers come to your community to test a new malaria treatment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en-US"/>
              <a:t>They want your help in recruiting participants.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you agree?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Do you have any questions?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Which questions?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327" name="Google Shape;327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Discussion: Research ethics and participants' rights (10 min)</a:t>
            </a:r>
            <a:endParaRPr/>
          </a:p>
        </p:txBody>
      </p:sp>
      <p:sp>
        <p:nvSpPr>
          <p:cNvPr id="333" name="Google Shape;33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What do you think research ethics are all about?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2. Do participants have any special rights?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3. Do you think it's important to respect these rights?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4. Can you name a few rights in research ethics?</a:t>
            </a:r>
            <a:endParaRPr/>
          </a:p>
        </p:txBody>
      </p:sp>
      <p:sp>
        <p:nvSpPr>
          <p:cNvPr id="334" name="Google Shape;334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6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41" name="Google Shape;341;p26" title="Screenshot 2025-09-16 at 4.15.2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0625" y="206000"/>
            <a:ext cx="6598925" cy="644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7" name="Google Shape;347;p27" title="Screenshot 2025-09-16 at 4.15.43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3850" y="202200"/>
            <a:ext cx="6186492" cy="6051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32" title="Screenshot 2025-09-16 at 4.18.46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24375" y="304800"/>
            <a:ext cx="6109184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28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28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60" name="Google Shape;360;p28" title="Screenshot 2025-09-16 at 4.16.0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50950" y="203625"/>
            <a:ext cx="6487050" cy="645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"/>
          <p:cNvSpPr txBox="1"/>
          <p:nvPr>
            <p:ph type="title"/>
          </p:nvPr>
        </p:nvSpPr>
        <p:spPr>
          <a:xfrm>
            <a:off x="5906802" y="338916"/>
            <a:ext cx="6083637" cy="152704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Play"/>
              <a:buNone/>
            </a:pPr>
            <a:r>
              <a:rPr b="1" lang="en-US" sz="3600"/>
              <a:t>Perceptions and moral experiences of Ebola research</a:t>
            </a:r>
            <a:endParaRPr b="1" sz="36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Africa with solid fill" id="107" name="Google Shape;107;p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12648" y="1102440"/>
            <a:ext cx="4681506" cy="468150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3"/>
          <p:cNvSpPr txBox="1"/>
          <p:nvPr>
            <p:ph idx="2" type="body"/>
          </p:nvPr>
        </p:nvSpPr>
        <p:spPr>
          <a:xfrm>
            <a:off x="5906802" y="2212848"/>
            <a:ext cx="5577902" cy="40965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14300" lvl="0" marL="2286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Some didn't realize they'd been part of a study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Unsure of compensation standards = anger and rumors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Results not shared</a:t>
            </a:r>
            <a:endParaRPr/>
          </a:p>
          <a:p>
            <a:pPr indent="-228600" lvl="0" marL="228600" rtl="0" algn="l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en-US" sz="1800"/>
              <a:t>"They called us guinea pigs!</a:t>
            </a:r>
            <a:endParaRPr sz="1800"/>
          </a:p>
        </p:txBody>
      </p:sp>
      <p:sp>
        <p:nvSpPr>
          <p:cNvPr id="109" name="Google Shape;109;p3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pic>
        <p:nvPicPr>
          <p:cNvPr id="366" name="Google Shape;366;p29" title="Screenshot 2025-09-16 at 4.16.2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90800" y="218850"/>
            <a:ext cx="6218224" cy="605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0" title="Screenshot 2025-09-16 at 4.16.4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7975" y="304800"/>
            <a:ext cx="6180917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6" name="Google Shape;376;p33" title="Screenshot 2025-09-16 at 4.19.2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2500" y="185625"/>
            <a:ext cx="6167000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2" name="Google Shape;382;p34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83" name="Google Shape;383;p34" title="Screenshot 2025-09-16 at 4.19.5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6288" y="232475"/>
            <a:ext cx="6176375" cy="6044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g37ff585973d_0_11" title="Screenshot 2025-09-16 at 4.20.32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8225" y="83025"/>
            <a:ext cx="6915543" cy="6553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35" title="Screenshot 2025-09-16 at 4.20.10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74950" y="304800"/>
            <a:ext cx="6262204" cy="6051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" name="Google Shape;399;p31" title="Screenshot 2025-09-16 at 4.17.07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92650" y="165250"/>
            <a:ext cx="6755399" cy="652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5" name="Google Shape;405;p36" title="Screenshot 2025-09-16 at 4.14.31 PM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97351" y="232475"/>
            <a:ext cx="5787475" cy="648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(30 min)</a:t>
            </a:r>
            <a:endParaRPr/>
          </a:p>
        </p:txBody>
      </p:sp>
      <p:sp>
        <p:nvSpPr>
          <p:cNvPr id="411" name="Google Shape;411;p3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Which of these rights do you think are less respected in your community?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What contributes to this situation? 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Does the absence of this right trouble you too much or not at all? 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12" name="Google Shape;412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38"/>
          <p:cNvSpPr/>
          <p:nvPr/>
        </p:nvSpPr>
        <p:spPr>
          <a:xfrm>
            <a:off x="0" y="0"/>
            <a:ext cx="4229686" cy="3469184"/>
          </a:xfrm>
          <a:custGeom>
            <a:rect b="b" l="l" r="r" t="t"/>
            <a:pathLst>
              <a:path extrusionOk="0" h="3469184" w="4229686">
                <a:moveTo>
                  <a:pt x="0" y="0"/>
                </a:moveTo>
                <a:lnTo>
                  <a:pt x="3937282" y="0"/>
                </a:lnTo>
                <a:lnTo>
                  <a:pt x="3947509" y="16834"/>
                </a:lnTo>
                <a:cubicBezTo>
                  <a:pt x="4127466" y="348105"/>
                  <a:pt x="4229686" y="727734"/>
                  <a:pt x="4229686" y="1131238"/>
                </a:cubicBezTo>
                <a:cubicBezTo>
                  <a:pt x="4229686" y="2422450"/>
                  <a:pt x="3182952" y="3469184"/>
                  <a:pt x="1891740" y="3469184"/>
                </a:cubicBezTo>
                <a:cubicBezTo>
                  <a:pt x="1165433" y="3469184"/>
                  <a:pt x="516481" y="3137991"/>
                  <a:pt x="87667" y="2618389"/>
                </a:cubicBezTo>
                <a:lnTo>
                  <a:pt x="0" y="250115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38"/>
          <p:cNvSpPr/>
          <p:nvPr/>
        </p:nvSpPr>
        <p:spPr>
          <a:xfrm>
            <a:off x="1631645" y="3853046"/>
            <a:ext cx="457824" cy="445404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38"/>
          <p:cNvSpPr/>
          <p:nvPr/>
        </p:nvSpPr>
        <p:spPr>
          <a:xfrm>
            <a:off x="2094561" y="2928977"/>
            <a:ext cx="5010226" cy="3929025"/>
          </a:xfrm>
          <a:custGeom>
            <a:rect b="b" l="l" r="r" t="t"/>
            <a:pathLst>
              <a:path extrusionOk="0" h="3929025" w="5010226">
                <a:moveTo>
                  <a:pt x="2505113" y="0"/>
                </a:moveTo>
                <a:cubicBezTo>
                  <a:pt x="3888649" y="0"/>
                  <a:pt x="5010226" y="1121577"/>
                  <a:pt x="5010226" y="2505113"/>
                </a:cubicBezTo>
                <a:cubicBezTo>
                  <a:pt x="5010226" y="3023939"/>
                  <a:pt x="4852505" y="3505927"/>
                  <a:pt x="4582392" y="3905746"/>
                </a:cubicBezTo>
                <a:lnTo>
                  <a:pt x="4564985" y="3929025"/>
                </a:lnTo>
                <a:lnTo>
                  <a:pt x="445242" y="3929025"/>
                </a:lnTo>
                <a:lnTo>
                  <a:pt x="427834" y="3905746"/>
                </a:lnTo>
                <a:cubicBezTo>
                  <a:pt x="157722" y="3505927"/>
                  <a:pt x="0" y="3023939"/>
                  <a:pt x="0" y="2505113"/>
                </a:cubicBezTo>
                <a:cubicBezTo>
                  <a:pt x="0" y="1121577"/>
                  <a:pt x="1121577" y="0"/>
                  <a:pt x="2505113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38"/>
          <p:cNvSpPr/>
          <p:nvPr/>
        </p:nvSpPr>
        <p:spPr>
          <a:xfrm rot="6915428">
            <a:off x="8549639" y="1895148"/>
            <a:ext cx="2987899" cy="2987899"/>
          </a:xfrm>
          <a:prstGeom prst="arc">
            <a:avLst>
              <a:gd fmla="val 14455503" name="adj1"/>
              <a:gd fmla="val 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38"/>
          <p:cNvSpPr txBox="1"/>
          <p:nvPr>
            <p:ph type="title"/>
          </p:nvPr>
        </p:nvSpPr>
        <p:spPr>
          <a:xfrm>
            <a:off x="7104787" y="774936"/>
            <a:ext cx="4425551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000"/>
              <a:buFont typeface="Play"/>
              <a:buNone/>
            </a:pPr>
            <a:r>
              <a:rPr lang="en-US" sz="6000">
                <a:solidFill>
                  <a:srgbClr val="FFFFFF"/>
                </a:solidFill>
              </a:rPr>
              <a:t>Photo+</a:t>
            </a:r>
            <a:br>
              <a:rPr lang="en-US" sz="6000">
                <a:solidFill>
                  <a:srgbClr val="FFFFFF"/>
                </a:solidFill>
              </a:rPr>
            </a:br>
            <a:r>
              <a:rPr lang="en-US" sz="6000">
                <a:solidFill>
                  <a:srgbClr val="FFFFFF"/>
                </a:solidFill>
              </a:rPr>
              <a:t>Lunch</a:t>
            </a:r>
            <a:endParaRPr/>
          </a:p>
        </p:txBody>
      </p:sp>
      <p:pic>
        <p:nvPicPr>
          <p:cNvPr descr="Table setting outline" id="423" name="Google Shape;42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34575" y="274785"/>
            <a:ext cx="2492498" cy="2492498"/>
          </a:xfrm>
          <a:custGeom>
            <a:rect b="b" l="l" r="r" t="t"/>
            <a:pathLst>
              <a:path extrusionOk="0" h="1916009" w="2028107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descr="Camera outline" id="424" name="Google Shape;424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70692" y="3810150"/>
            <a:ext cx="2736864" cy="2736864"/>
          </a:xfrm>
          <a:custGeom>
            <a:rect b="b" l="l" r="r" t="t"/>
            <a:pathLst>
              <a:path extrusionOk="0" h="1916009" w="2028107">
                <a:moveTo>
                  <a:pt x="35370" y="0"/>
                </a:moveTo>
                <a:lnTo>
                  <a:pt x="1992737" y="0"/>
                </a:lnTo>
                <a:cubicBezTo>
                  <a:pt x="2012271" y="0"/>
                  <a:pt x="2028107" y="15836"/>
                  <a:pt x="2028107" y="35370"/>
                </a:cubicBezTo>
                <a:lnTo>
                  <a:pt x="2028107" y="1880639"/>
                </a:lnTo>
                <a:cubicBezTo>
                  <a:pt x="2028107" y="1900173"/>
                  <a:pt x="2012271" y="1916009"/>
                  <a:pt x="1992737" y="1916009"/>
                </a:cubicBezTo>
                <a:lnTo>
                  <a:pt x="35370" y="1916009"/>
                </a:lnTo>
                <a:cubicBezTo>
                  <a:pt x="15836" y="1916009"/>
                  <a:pt x="0" y="1900173"/>
                  <a:pt x="0" y="1880639"/>
                </a:cubicBezTo>
                <a:lnTo>
                  <a:pt x="0" y="35370"/>
                </a:lnTo>
                <a:cubicBezTo>
                  <a:pt x="0" y="15836"/>
                  <a:pt x="15836" y="0"/>
                  <a:pt x="35370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425" name="Google Shape;425;p38"/>
          <p:cNvSpPr txBox="1"/>
          <p:nvPr>
            <p:ph idx="11" type="ftr"/>
          </p:nvPr>
        </p:nvSpPr>
        <p:spPr>
          <a:xfrm>
            <a:off x="7134383" y="6356350"/>
            <a:ext cx="31039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blue and white rectangular sign&#10;&#10;AI-generated content may be incorrect." id="115" name="Google Shape;115;p4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75" l="0" r="3" t="0"/>
          <a:stretch/>
        </p:blipFill>
        <p:spPr>
          <a:xfrm>
            <a:off x="-7366" y="10"/>
            <a:ext cx="4855591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4"/>
          <p:cNvSpPr/>
          <p:nvPr/>
        </p:nvSpPr>
        <p:spPr>
          <a:xfrm>
            <a:off x="8673531" y="407987"/>
            <a:ext cx="2987899" cy="2987899"/>
          </a:xfrm>
          <a:prstGeom prst="arc">
            <a:avLst>
              <a:gd fmla="val 16200000" name="adj1"/>
              <a:gd fmla="val 2563720" name="adj2"/>
            </a:avLst>
          </a:prstGeom>
          <a:noFill/>
          <a:ln cap="rnd" cmpd="sng" w="127000">
            <a:solidFill>
              <a:schemeClr val="accent4"/>
            </a:solidFill>
            <a:prstDash val="dash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7" name="Google Shape;117;p4"/>
          <p:cNvSpPr txBox="1"/>
          <p:nvPr>
            <p:ph idx="1" type="body"/>
          </p:nvPr>
        </p:nvSpPr>
        <p:spPr>
          <a:xfrm>
            <a:off x="5428649" y="1002506"/>
            <a:ext cx="617813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164465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Scientific and social value of research is essential, but not enough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We must respect the participants</a:t>
            </a:r>
            <a:r>
              <a:rPr lang="en-US"/>
              <a:t>, their rights, their well-being, and that of their </a:t>
            </a:r>
            <a:r>
              <a:rPr b="1" lang="en-US"/>
              <a:t>communities</a:t>
            </a:r>
            <a:r>
              <a:rPr lang="en-US"/>
              <a:t>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en-US"/>
              <a:t>Ethical research is research with good community involvement, </a:t>
            </a:r>
            <a:r>
              <a:rPr lang="en-US"/>
              <a:t>to ensure acceptable projects and approaches, and understanding of research objectives and procedures.</a:t>
            </a:r>
            <a:endParaRPr/>
          </a:p>
        </p:txBody>
      </p:sp>
      <p:sp>
        <p:nvSpPr>
          <p:cNvPr id="118" name="Google Shape;118;p4"/>
          <p:cNvSpPr txBox="1"/>
          <p:nvPr>
            <p:ph idx="11" type="ftr"/>
          </p:nvPr>
        </p:nvSpPr>
        <p:spPr>
          <a:xfrm>
            <a:off x="5827047" y="6356350"/>
            <a:ext cx="3944913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1" name="Google Shape;431;p39"/>
          <p:cNvSpPr txBox="1"/>
          <p:nvPr>
            <p:ph type="title"/>
          </p:nvPr>
        </p:nvSpPr>
        <p:spPr>
          <a:xfrm>
            <a:off x="1524000" y="548640"/>
            <a:ext cx="9160475" cy="11322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Play"/>
              <a:buNone/>
            </a:pPr>
            <a:r>
              <a:rPr lang="en-US" sz="3700"/>
              <a:t>The decision to participate in research</a:t>
            </a:r>
            <a:endParaRPr/>
          </a:p>
        </p:txBody>
      </p:sp>
      <p:sp>
        <p:nvSpPr>
          <p:cNvPr id="432" name="Google Shape;432;p39"/>
          <p:cNvSpPr txBox="1"/>
          <p:nvPr>
            <p:ph idx="11" type="ftr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433" name="Google Shape;433;p39"/>
          <p:cNvGrpSpPr/>
          <p:nvPr/>
        </p:nvGrpSpPr>
        <p:grpSpPr>
          <a:xfrm>
            <a:off x="1010738" y="2496021"/>
            <a:ext cx="10175625" cy="3150000"/>
            <a:chOff x="79862" y="458215"/>
            <a:chExt cx="10175625" cy="3150000"/>
          </a:xfrm>
        </p:grpSpPr>
        <p:sp>
          <p:nvSpPr>
            <p:cNvPr id="434" name="Google Shape;434;p39"/>
            <p:cNvSpPr/>
            <p:nvPr/>
          </p:nvSpPr>
          <p:spPr>
            <a:xfrm>
              <a:off x="672175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9"/>
            <p:cNvSpPr/>
            <p:nvPr/>
          </p:nvSpPr>
          <p:spPr>
            <a:xfrm>
              <a:off x="1067050" y="853090"/>
              <a:ext cx="1063125" cy="1063125"/>
            </a:xfrm>
            <a:prstGeom prst="rect">
              <a:avLst/>
            </a:prstGeom>
            <a:blipFill rotWithShape="1">
              <a:blip r:embed="rId3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9"/>
            <p:cNvSpPr/>
            <p:nvPr/>
          </p:nvSpPr>
          <p:spPr>
            <a:xfrm>
              <a:off x="79862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9"/>
            <p:cNvSpPr txBox="1"/>
            <p:nvPr/>
          </p:nvSpPr>
          <p:spPr>
            <a:xfrm>
              <a:off x="79862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ROLE-PLAYING GAME</a:t>
              </a:r>
              <a:endPara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8" name="Google Shape;438;p39"/>
            <p:cNvSpPr/>
            <p:nvPr/>
          </p:nvSpPr>
          <p:spPr>
            <a:xfrm>
              <a:off x="4241237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9"/>
            <p:cNvSpPr/>
            <p:nvPr/>
          </p:nvSpPr>
          <p:spPr>
            <a:xfrm>
              <a:off x="4636112" y="853090"/>
              <a:ext cx="1063125" cy="1063125"/>
            </a:xfrm>
            <a:prstGeom prst="rect">
              <a:avLst/>
            </a:pr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9"/>
            <p:cNvSpPr/>
            <p:nvPr/>
          </p:nvSpPr>
          <p:spPr>
            <a:xfrm>
              <a:off x="3648925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9"/>
            <p:cNvSpPr txBox="1"/>
            <p:nvPr/>
          </p:nvSpPr>
          <p:spPr>
            <a:xfrm>
              <a:off x="3648925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2 SCENARIOS + DISCUSSIONS</a:t>
              </a:r>
              <a:endParaRPr/>
            </a:p>
          </p:txBody>
        </p:sp>
        <p:sp>
          <p:nvSpPr>
            <p:cNvPr id="442" name="Google Shape;442;p39"/>
            <p:cNvSpPr/>
            <p:nvPr/>
          </p:nvSpPr>
          <p:spPr>
            <a:xfrm>
              <a:off x="7810300" y="458215"/>
              <a:ext cx="1852875" cy="1852875"/>
            </a:xfrm>
            <a:prstGeom prst="ellipse">
              <a:avLst/>
            </a:prstGeom>
            <a:solidFill>
              <a:srgbClr val="F2F2F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9"/>
            <p:cNvSpPr/>
            <p:nvPr/>
          </p:nvSpPr>
          <p:spPr>
            <a:xfrm>
              <a:off x="8205175" y="853090"/>
              <a:ext cx="1063125" cy="1063125"/>
            </a:xfrm>
            <a:prstGeom prst="rect">
              <a:avLst/>
            </a:prstGeom>
            <a:blipFill rotWithShape="1">
              <a:blip r:embed="rId5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9"/>
            <p:cNvSpPr/>
            <p:nvPr/>
          </p:nvSpPr>
          <p:spPr>
            <a:xfrm>
              <a:off x="7217987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9"/>
            <p:cNvSpPr txBox="1"/>
            <p:nvPr/>
          </p:nvSpPr>
          <p:spPr>
            <a:xfrm>
              <a:off x="7217987" y="2888215"/>
              <a:ext cx="3037500" cy="720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300"/>
                <a:buFont typeface="Arial"/>
                <a:buNone/>
              </a:pPr>
              <a:r>
                <a:rPr b="0" i="0" lang="en-US" sz="23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VIDEO: TO PARTICIPATE OR NOT?</a:t>
              </a:r>
              <a:endParaRPr b="0" i="0" sz="2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4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0584E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1" name="Google Shape;451;p40"/>
          <p:cNvSpPr/>
          <p:nvPr/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and person walking towards a building&#10;&#10;AI-generated content may be incorrect." id="452" name="Google Shape;452;p40"/>
          <p:cNvPicPr preferRelativeResize="0"/>
          <p:nvPr/>
        </p:nvPicPr>
        <p:blipFill rotWithShape="1">
          <a:blip r:embed="rId3">
            <a:alphaModFix/>
          </a:blip>
          <a:srcRect b="7365" l="13124" r="13669" t="25592"/>
          <a:stretch/>
        </p:blipFill>
        <p:spPr>
          <a:xfrm>
            <a:off x="6421035" y="1197551"/>
            <a:ext cx="5129784" cy="4462898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454" name="Google Shape;454;p40"/>
          <p:cNvSpPr/>
          <p:nvPr/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sitting in a chair&#10;&#10;AI-generated content may be incorrect." id="455" name="Google Shape;455;p40"/>
          <p:cNvPicPr preferRelativeResize="0"/>
          <p:nvPr/>
        </p:nvPicPr>
        <p:blipFill rotWithShape="1">
          <a:blip r:embed="rId4">
            <a:alphaModFix/>
          </a:blip>
          <a:srcRect b="5375" l="18323" r="21914" t="24086"/>
          <a:stretch/>
        </p:blipFill>
        <p:spPr>
          <a:xfrm>
            <a:off x="681976" y="643467"/>
            <a:ext cx="5048192" cy="55710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Discussion (10 min)</a:t>
            </a:r>
            <a:endParaRPr/>
          </a:p>
        </p:txBody>
      </p:sp>
      <p:sp>
        <p:nvSpPr>
          <p:cNvPr id="461" name="Google Shape;461;p41"/>
          <p:cNvSpPr txBox="1"/>
          <p:nvPr>
            <p:ph idx="1" type="body"/>
          </p:nvPr>
        </p:nvSpPr>
        <p:spPr>
          <a:xfrm>
            <a:off x="838200" y="1907021"/>
            <a:ext cx="10515600" cy="36652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Is it really essential for every adult to decide for themselves whether or not to take part in a study?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Are there any advantages to having the head of the family or community recommend a decision to others?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What are the disadvantages of this? (disadvantages for whom?)</a:t>
            </a:r>
            <a:endParaRPr/>
          </a:p>
        </p:txBody>
      </p:sp>
      <p:sp>
        <p:nvSpPr>
          <p:cNvPr id="462" name="Google Shape;462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Role-playing game – 2 scenarios (45 min)</a:t>
            </a:r>
            <a:endParaRPr/>
          </a:p>
        </p:txBody>
      </p:sp>
      <p:sp>
        <p:nvSpPr>
          <p:cNvPr id="468" name="Google Shape;468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-457200" lvl="1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800"/>
              <a:t>We form 2 Groups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2 groups of 3 people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 sz="2800"/>
              <a:t>1 group of 14 people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Assigned scenarios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Each person in the group chooses their role and must be prepared to show or tell their character's point of view.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ACTION: The group improvises its scene</a:t>
            </a:r>
            <a:endParaRPr/>
          </a:p>
          <a:p>
            <a:pPr indent="-7747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 sz="2400"/>
              <a:t>(adapt activities pages 54-55 facilitator's guide)</a:t>
            </a:r>
            <a:endParaRPr/>
          </a:p>
        </p:txBody>
      </p:sp>
      <p:sp>
        <p:nvSpPr>
          <p:cNvPr id="469" name="Google Shape;469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43"/>
          <p:cNvSpPr txBox="1"/>
          <p:nvPr>
            <p:ph type="title"/>
          </p:nvPr>
        </p:nvSpPr>
        <p:spPr>
          <a:xfrm>
            <a:off x="206478" y="202482"/>
            <a:ext cx="11985519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Role-playing - Role division / preparation (10 min)</a:t>
            </a:r>
            <a:endParaRPr/>
          </a:p>
        </p:txBody>
      </p:sp>
      <p:sp>
        <p:nvSpPr>
          <p:cNvPr id="475" name="Google Shape;475;p43"/>
          <p:cNvSpPr txBox="1"/>
          <p:nvPr>
            <p:ph idx="1" type="body"/>
          </p:nvPr>
        </p:nvSpPr>
        <p:spPr>
          <a:xfrm>
            <a:off x="412955" y="1545406"/>
            <a:ext cx="5606845" cy="566875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Two </a:t>
            </a:r>
            <a:r>
              <a:rPr b="1" lang="en-US" sz="2400"/>
              <a:t>sisters/brothers </a:t>
            </a:r>
            <a:r>
              <a:rPr lang="en-US" sz="2400"/>
              <a:t>chat. Another family member arrives, announcing that he's just been told about a study looking to recruit people who've never had Mpox to test a new Mpox treatment.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1 character should support participation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1 other must be uncertain/challenging.</a:t>
            </a:r>
            <a:endParaRPr sz="3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476" name="Google Shape;476;p43"/>
          <p:cNvSpPr txBox="1"/>
          <p:nvPr>
            <p:ph idx="2" type="body"/>
          </p:nvPr>
        </p:nvSpPr>
        <p:spPr>
          <a:xfrm>
            <a:off x="6172202" y="1545406"/>
            <a:ext cx="5788742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A local chief introduces a researcher who wants to initiate a vaccine trial for Mpox sufferers in the area.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The local chief seems to be in favor of the trial.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Some don't trust (the chief? The researcher? Other?), or are afraid of.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Some think it's a good opportunity.</a:t>
            </a:r>
            <a:endParaRPr/>
          </a:p>
        </p:txBody>
      </p:sp>
      <p:cxnSp>
        <p:nvCxnSpPr>
          <p:cNvPr id="477" name="Google Shape;477;p43"/>
          <p:cNvCxnSpPr/>
          <p:nvPr/>
        </p:nvCxnSpPr>
        <p:spPr>
          <a:xfrm>
            <a:off x="6019800" y="1533832"/>
            <a:ext cx="0" cy="5058697"/>
          </a:xfrm>
          <a:prstGeom prst="straightConnector1">
            <a:avLst/>
          </a:prstGeom>
          <a:noFill/>
          <a:ln cap="flat" cmpd="sng" w="1905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44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p44"/>
          <p:cNvSpPr txBox="1"/>
          <p:nvPr>
            <p:ph type="title"/>
          </p:nvPr>
        </p:nvSpPr>
        <p:spPr>
          <a:xfrm>
            <a:off x="7531610" y="365125"/>
            <a:ext cx="3822189" cy="1899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Play"/>
              <a:buNone/>
            </a:pPr>
            <a:r>
              <a:rPr lang="en-US" sz="4000"/>
              <a:t>Action! </a:t>
            </a:r>
            <a:br>
              <a:rPr lang="en-US" sz="4000"/>
            </a:br>
            <a:r>
              <a:rPr lang="en-US" sz="4000"/>
              <a:t>(5-7 min each)</a:t>
            </a:r>
            <a:endParaRPr/>
          </a:p>
        </p:txBody>
      </p:sp>
      <p:pic>
        <p:nvPicPr>
          <p:cNvPr descr="Scene board in red background" id="484" name="Google Shape;484;p4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-1" l="5892" r="26593" t="0"/>
          <a:stretch/>
        </p:blipFill>
        <p:spPr>
          <a:xfrm>
            <a:off x="1" y="10"/>
            <a:ext cx="693639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p44"/>
          <p:cNvSpPr txBox="1"/>
          <p:nvPr>
            <p:ph idx="2" type="body"/>
          </p:nvPr>
        </p:nvSpPr>
        <p:spPr>
          <a:xfrm>
            <a:off x="7531610" y="2434201"/>
            <a:ext cx="3822189" cy="374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sp>
        <p:nvSpPr>
          <p:cNvPr id="486" name="Google Shape;486;p44"/>
          <p:cNvSpPr txBox="1"/>
          <p:nvPr>
            <p:ph idx="11" type="ftr"/>
          </p:nvPr>
        </p:nvSpPr>
        <p:spPr>
          <a:xfrm>
            <a:off x="841248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4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Decision-making (Lingala 7 min)</a:t>
            </a:r>
            <a:endParaRPr/>
          </a:p>
        </p:txBody>
      </p:sp>
      <p:pic>
        <p:nvPicPr>
          <p:cNvPr descr="A group of people standing outside&#10;&#10;AI-generated content may be incorrect." id="492" name="Google Shape;492;p45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65889" y="1690688"/>
            <a:ext cx="7260222" cy="4306529"/>
          </a:xfrm>
          <a:prstGeom prst="rect">
            <a:avLst/>
          </a:prstGeom>
          <a:noFill/>
          <a:ln>
            <a:noFill/>
          </a:ln>
        </p:spPr>
      </p:pic>
      <p:sp>
        <p:nvSpPr>
          <p:cNvPr id="493" name="Google Shape;493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4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You are free…</a:t>
            </a:r>
            <a:endParaRPr/>
          </a:p>
        </p:txBody>
      </p:sp>
      <p:sp>
        <p:nvSpPr>
          <p:cNvPr id="500" name="Google Shape;500;p46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take your time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To discuss/reflect with family and friends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Often, in addition to national acceptance of the study, </a:t>
            </a:r>
            <a:r>
              <a:rPr b="1" lang="en-US"/>
              <a:t>community consent </a:t>
            </a:r>
            <a:r>
              <a:rPr lang="en-US"/>
              <a:t>is required before participants can be sought in a community.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Char char="•"/>
            </a:pPr>
            <a:r>
              <a:rPr b="1" lang="en-US" sz="3600"/>
              <a:t>Everyone has the right to decide for themselves whether or not they want to participate.</a:t>
            </a:r>
            <a:endParaRPr/>
          </a:p>
        </p:txBody>
      </p:sp>
      <p:sp>
        <p:nvSpPr>
          <p:cNvPr id="501" name="Google Shape;501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47"/>
          <p:cNvSpPr txBox="1"/>
          <p:nvPr>
            <p:ph type="title"/>
          </p:nvPr>
        </p:nvSpPr>
        <p:spPr>
          <a:xfrm>
            <a:off x="876693" y="741391"/>
            <a:ext cx="3455821" cy="161620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Play"/>
              <a:buNone/>
            </a:pPr>
            <a:r>
              <a:rPr lang="en-US" sz="3200"/>
              <a:t>Coffee Break</a:t>
            </a:r>
            <a:endParaRPr/>
          </a:p>
        </p:txBody>
      </p:sp>
      <p:sp>
        <p:nvSpPr>
          <p:cNvPr id="507" name="Google Shape;507;p47"/>
          <p:cNvSpPr txBox="1"/>
          <p:nvPr>
            <p:ph idx="1" type="body"/>
          </p:nvPr>
        </p:nvSpPr>
        <p:spPr>
          <a:xfrm>
            <a:off x="876693" y="2533476"/>
            <a:ext cx="3455821" cy="3447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101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Coffee with solid fill" id="508" name="Google Shape;508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0081" y="741391"/>
            <a:ext cx="5384528" cy="5384528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47"/>
          <p:cNvSpPr txBox="1"/>
          <p:nvPr>
            <p:ph idx="11" type="ftr"/>
          </p:nvPr>
        </p:nvSpPr>
        <p:spPr>
          <a:xfrm>
            <a:off x="5514569" y="6356350"/>
            <a:ext cx="309603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7F7F7F"/>
              </a:solidFill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8206E"/>
              </a:buClr>
              <a:buSzPts val="4400"/>
              <a:buFont typeface="Play"/>
              <a:buNone/>
            </a:pPr>
            <a:r>
              <a:rPr lang="en-US">
                <a:solidFill>
                  <a:srgbClr val="78206E"/>
                </a:solidFill>
              </a:rPr>
              <a:t>Discussion bio-samples (10 min)</a:t>
            </a:r>
            <a:endParaRPr/>
          </a:p>
        </p:txBody>
      </p:sp>
      <p:sp>
        <p:nvSpPr>
          <p:cNvPr id="515" name="Google Shape;515;p4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What do you think bio-samples are used for in research?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143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Have you witnessed blood or other biosamples being taken during a study and what was your reaction?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 </a:t>
            </a:r>
            <a:endParaRPr/>
          </a:p>
        </p:txBody>
      </p:sp>
      <p:sp>
        <p:nvSpPr>
          <p:cNvPr id="516" name="Google Shape;516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800"/>
              <a:buFont typeface="Play"/>
              <a:buNone/>
            </a:pPr>
            <a:r>
              <a:rPr lang="en-US" sz="3800"/>
              <a:t>Suggestions from Ebola survivors/ex-participants?</a:t>
            </a:r>
            <a:endParaRPr sz="3800"/>
          </a:p>
        </p:txBody>
      </p:sp>
      <p:pic>
        <p:nvPicPr>
          <p:cNvPr id="124" name="Google Shape;124;p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739396"/>
            <a:ext cx="5181600" cy="25237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erson in a pink shirt&#10;&#10;AI-generated content may be incorrect." id="125" name="Google Shape;125;p5"/>
          <p:cNvPicPr preferRelativeResize="0"/>
          <p:nvPr>
            <p:ph idx="2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72200" y="1591669"/>
            <a:ext cx="5181600" cy="417835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men standing next to a truck&#10;&#10;Description automatically generated with medium confidence" id="127" name="Google Shape;127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1870075"/>
            <a:ext cx="4828721" cy="3621542"/>
          </a:xfrm>
          <a:prstGeom prst="rect">
            <a:avLst/>
          </a:prstGeom>
          <a:noFill/>
          <a:ln cap="sq" cmpd="sng" w="1270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57150" rotWithShape="0" algn="tl" dir="2700000" dist="5080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Bio-samples (17 min)</a:t>
            </a:r>
            <a:endParaRPr/>
          </a:p>
        </p:txBody>
      </p:sp>
      <p:sp>
        <p:nvSpPr>
          <p:cNvPr id="522" name="Google Shape;522;p4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23" name="Google Shape;523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descr="A group of people sitting outside looking at a computer&#10;&#10;AI-generated content may be incorrect." id="524" name="Google Shape;52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9305" y="1825625"/>
            <a:ext cx="9113389" cy="43513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5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Post-Film Discussion (10 min)</a:t>
            </a:r>
            <a:endParaRPr/>
          </a:p>
        </p:txBody>
      </p:sp>
      <p:sp>
        <p:nvSpPr>
          <p:cNvPr id="530" name="Google Shape;530;p5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14350" lvl="0" marL="51435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AutoNum type="arabicPeriod"/>
            </a:pPr>
            <a:r>
              <a:rPr lang="en-US"/>
              <a:t>Does the scenario seem realistic to you?</a:t>
            </a:r>
            <a:endParaRPr/>
          </a:p>
          <a:p>
            <a:pPr indent="-336550" lvl="0" marL="51435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2. Do you find this film useful to share and discuss with others?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3. Other thoughts?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	- page 69 of the Facilitator's Guide, Activity 1, suggests that you and your community identify the questions you would like to ask the researcher.</a:t>
            </a:r>
            <a:endParaRPr/>
          </a:p>
        </p:txBody>
      </p:sp>
      <p:sp>
        <p:nvSpPr>
          <p:cNvPr id="531" name="Google Shape;531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p5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51"/>
          <p:cNvSpPr txBox="1"/>
          <p:nvPr>
            <p:ph type="title"/>
          </p:nvPr>
        </p:nvSpPr>
        <p:spPr>
          <a:xfrm>
            <a:off x="4799858" y="689548"/>
            <a:ext cx="6707084" cy="530612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Play"/>
              <a:buNone/>
            </a:pPr>
            <a: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Questionnaire</a:t>
            </a: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5100"/>
              <a:t>Please help us understand how you found the workshop</a:t>
            </a: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  <a:t>15 min</a:t>
            </a:r>
            <a:br>
              <a:rPr lang="en-US" sz="5100">
                <a:solidFill>
                  <a:schemeClr val="dk1"/>
                </a:solidFill>
                <a:latin typeface="Play"/>
                <a:ea typeface="Play"/>
                <a:cs typeface="Play"/>
                <a:sym typeface="Play"/>
              </a:rPr>
            </a:br>
            <a:endParaRPr sz="5100">
              <a:solidFill>
                <a:schemeClr val="dk1"/>
              </a:solidFill>
              <a:latin typeface="Play"/>
              <a:ea typeface="Play"/>
              <a:cs typeface="Play"/>
              <a:sym typeface="Play"/>
            </a:endParaRPr>
          </a:p>
        </p:txBody>
      </p:sp>
      <p:pic>
        <p:nvPicPr>
          <p:cNvPr descr="Clipboard with solid fill" id="538" name="Google Shape;538;p5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0040" y="1226248"/>
            <a:ext cx="4087368" cy="4087368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51"/>
          <p:cNvSpPr/>
          <p:nvPr/>
        </p:nvSpPr>
        <p:spPr>
          <a:xfrm>
            <a:off x="4853987" y="4409267"/>
            <a:ext cx="4243589" cy="27432"/>
          </a:xfrm>
          <a:custGeom>
            <a:rect b="b" l="l" r="r" t="t"/>
            <a:pathLst>
              <a:path extrusionOk="0" fill="none" h="27432" w="4243589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extrusionOk="0" h="27432" w="4243589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0" name="Google Shape;540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52"/>
          <p:cNvPicPr preferRelativeResize="0"/>
          <p:nvPr/>
        </p:nvPicPr>
        <p:blipFill rotWithShape="1">
          <a:blip r:embed="rId3">
            <a:alphaModFix/>
          </a:blip>
          <a:srcRect b="19982" l="1039" r="525" t="0"/>
          <a:stretch/>
        </p:blipFill>
        <p:spPr>
          <a:xfrm>
            <a:off x="643467" y="673323"/>
            <a:ext cx="10905066" cy="44101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5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Play"/>
              <a:buNone/>
            </a:pPr>
            <a:r>
              <a:rPr lang="en-US"/>
              <a:t>Final Thoughts</a:t>
            </a:r>
            <a:endParaRPr/>
          </a:p>
        </p:txBody>
      </p:sp>
      <p:sp>
        <p:nvSpPr>
          <p:cNvPr id="551" name="Google Shape;551;p5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In your opinion, can this toolbox be useful in communities to inform/raise awareness?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Now it's up to you to take action by using the toolbox for future research.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sp>
        <p:nvSpPr>
          <p:cNvPr id="552" name="Google Shape;55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56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5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Close-up of Ranunculus flowers, buds, and stems, with petals in pastel shades of orange and pink" id="558" name="Google Shape;558;p54"/>
          <p:cNvPicPr preferRelativeResize="0"/>
          <p:nvPr/>
        </p:nvPicPr>
        <p:blipFill rotWithShape="1">
          <a:blip r:embed="rId3">
            <a:alphaModFix/>
          </a:blip>
          <a:srcRect b="0" l="23298" r="0" t="9091"/>
          <a:stretch/>
        </p:blipFill>
        <p:spPr>
          <a:xfrm>
            <a:off x="20" y="10"/>
            <a:ext cx="866849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559" name="Google Shape;559;p54"/>
          <p:cNvSpPr/>
          <p:nvPr/>
        </p:nvSpPr>
        <p:spPr>
          <a:xfrm flipH="1">
            <a:off x="2435399" y="0"/>
            <a:ext cx="9756601" cy="6858000"/>
          </a:xfrm>
          <a:prstGeom prst="rect">
            <a:avLst/>
          </a:prstGeom>
          <a:gradFill>
            <a:gsLst>
              <a:gs pos="0">
                <a:srgbClr val="FFFFFF">
                  <a:alpha val="0"/>
                </a:srgbClr>
              </a:gs>
              <a:gs pos="19000">
                <a:srgbClr val="FFFFFF">
                  <a:alpha val="40000"/>
                </a:srgbClr>
              </a:gs>
              <a:gs pos="35000">
                <a:srgbClr val="FFFFFF">
                  <a:alpha val="75686"/>
                </a:srgbClr>
              </a:gs>
              <a:gs pos="52999">
                <a:schemeClr val="lt1"/>
              </a:gs>
              <a:gs pos="100000">
                <a:schemeClr val="lt1"/>
              </a:gs>
            </a:gsLst>
            <a:lin ang="10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p54"/>
          <p:cNvSpPr txBox="1"/>
          <p:nvPr>
            <p:ph type="title"/>
          </p:nvPr>
        </p:nvSpPr>
        <p:spPr>
          <a:xfrm>
            <a:off x="8370470" y="1161288"/>
            <a:ext cx="3438144" cy="11247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Thank you!</a:t>
            </a:r>
            <a:endParaRPr/>
          </a:p>
        </p:txBody>
      </p:sp>
      <p:sp>
        <p:nvSpPr>
          <p:cNvPr id="561" name="Google Shape;561;p54"/>
          <p:cNvSpPr/>
          <p:nvPr/>
        </p:nvSpPr>
        <p:spPr>
          <a:xfrm rot="5400000">
            <a:off x="8687333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p54"/>
          <p:cNvSpPr/>
          <p:nvPr/>
        </p:nvSpPr>
        <p:spPr>
          <a:xfrm>
            <a:off x="8453018" y="2443480"/>
            <a:ext cx="3218688" cy="9144"/>
          </a:xfrm>
          <a:prstGeom prst="rect">
            <a:avLst/>
          </a:prstGeom>
          <a:solidFill>
            <a:srgbClr val="D5D5D5"/>
          </a:solidFill>
          <a:ln cap="flat" cmpd="sng" w="9525">
            <a:solidFill>
              <a:srgbClr val="D5D5D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6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3" name="Google Shape;133;p6"/>
          <p:cNvSpPr txBox="1"/>
          <p:nvPr>
            <p:ph type="title"/>
          </p:nvPr>
        </p:nvSpPr>
        <p:spPr>
          <a:xfrm>
            <a:off x="638881" y="457200"/>
            <a:ext cx="10909640" cy="136861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600"/>
              <a:buFont typeface="Play"/>
              <a:buNone/>
            </a:pPr>
            <a:r>
              <a:rPr lang="en-US" sz="5600"/>
              <a:t>Development of the Toolbox</a:t>
            </a:r>
            <a:endParaRPr/>
          </a:p>
        </p:txBody>
      </p:sp>
      <p:sp>
        <p:nvSpPr>
          <p:cNvPr id="134" name="Google Shape;134;p6"/>
          <p:cNvSpPr/>
          <p:nvPr/>
        </p:nvSpPr>
        <p:spPr>
          <a:xfrm>
            <a:off x="4450080" y="1850683"/>
            <a:ext cx="3291840" cy="18288"/>
          </a:xfrm>
          <a:custGeom>
            <a:rect b="b" l="l" r="r" t="t"/>
            <a:pathLst>
              <a:path extrusionOk="0" fill="none" h="18288" w="329184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extrusionOk="0" h="18288" w="329184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cap="rnd" cmpd="sng" w="41275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b="32597" l="0" r="0" t="0"/>
          <a:stretch/>
        </p:blipFill>
        <p:spPr>
          <a:xfrm>
            <a:off x="1049161" y="2642616"/>
            <a:ext cx="4156174" cy="360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54496" y="2922598"/>
            <a:ext cx="5614416" cy="304582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888888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lated image" id="143" name="Google Shape;143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29700" y="3700165"/>
            <a:ext cx="2676994" cy="68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559041" y="2201862"/>
            <a:ext cx="1964227" cy="1361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29702" y="2317552"/>
            <a:ext cx="2799173" cy="934955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7"/>
          <p:cNvSpPr txBox="1"/>
          <p:nvPr/>
        </p:nvSpPr>
        <p:spPr>
          <a:xfrm>
            <a:off x="5215338" y="1473786"/>
            <a:ext cx="2510208" cy="1178206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Réseau national </a:t>
            </a:r>
            <a:endParaRPr/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3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des associations de survivants guéries d’Ebola de la Guinée</a:t>
            </a:r>
            <a:endParaRPr b="0" i="0" sz="13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-US" sz="1350" u="none" cap="none" strike="noStrike">
                <a:solidFill>
                  <a:srgbClr val="385623"/>
                </a:solidFill>
                <a:latin typeface="Arial"/>
                <a:ea typeface="Arial"/>
                <a:cs typeface="Arial"/>
                <a:sym typeface="Arial"/>
              </a:rPr>
              <a:t>RENASEG</a:t>
            </a:r>
            <a:endParaRPr b="0" i="0" sz="13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7"/>
          <p:cNvSpPr txBox="1"/>
          <p:nvPr/>
        </p:nvSpPr>
        <p:spPr>
          <a:xfrm>
            <a:off x="2674424" y="5318947"/>
            <a:ext cx="2540914" cy="1172324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SLAES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Sierra Leone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Association of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Ebola Survivors</a:t>
            </a:r>
            <a:endParaRPr/>
          </a:p>
        </p:txBody>
      </p:sp>
      <p:sp>
        <p:nvSpPr>
          <p:cNvPr id="148" name="Google Shape;148;p7"/>
          <p:cNvSpPr txBox="1"/>
          <p:nvPr/>
        </p:nvSpPr>
        <p:spPr>
          <a:xfrm>
            <a:off x="8387468" y="3674842"/>
            <a:ext cx="2307371" cy="361671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95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FOSAD</a:t>
            </a:r>
            <a:endParaRPr b="0" i="0" sz="195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500" u="none" cap="none" strike="noStrike">
                <a:solidFill>
                  <a:srgbClr val="1F4E79"/>
                </a:solidFill>
                <a:latin typeface="Arial"/>
                <a:ea typeface="Arial"/>
                <a:cs typeface="Arial"/>
                <a:sym typeface="Arial"/>
              </a:rPr>
              <a:t>Health &amp; Sustainable Development Foundation</a:t>
            </a:r>
            <a:endParaRPr b="0" i="0" sz="15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5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/>
          </a:p>
        </p:txBody>
      </p:sp>
      <p:pic>
        <p:nvPicPr>
          <p:cNvPr descr="mage result for idrc" id="149" name="Google Shape;149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32374" l="0" r="0" t="0"/>
          <a:stretch/>
        </p:blipFill>
        <p:spPr>
          <a:xfrm>
            <a:off x="4728917" y="286595"/>
            <a:ext cx="3483053" cy="12457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8">
            <a:alphaModFix/>
          </a:blip>
          <a:srcRect b="0" l="0" r="4177" t="0"/>
          <a:stretch/>
        </p:blipFill>
        <p:spPr>
          <a:xfrm>
            <a:off x="1729942" y="4974179"/>
            <a:ext cx="1387216" cy="14886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pan-id net africa" id="151" name="Google Shape;151;p7">
            <a:hlinkClick r:id="rId9"/>
          </p:cNvPr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916324" y="3224562"/>
            <a:ext cx="3061515" cy="816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lated image" id="152" name="Google Shape;152;p7">
            <a:hlinkClick r:id="rId11"/>
          </p:cNvPr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829700" y="1212158"/>
            <a:ext cx="2454852" cy="5232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mage result for cihr" id="153" name="Google Shape;153;p7">
            <a:hlinkClick r:id="rId13"/>
          </p:cNvPr>
          <p:cNvPicPr preferRelativeResize="0"/>
          <p:nvPr/>
        </p:nvPicPr>
        <p:blipFill rotWithShape="1">
          <a:blip r:embed="rId14">
            <a:alphaModFix/>
          </a:blip>
          <a:srcRect b="0" l="17517" r="0" t="0"/>
          <a:stretch/>
        </p:blipFill>
        <p:spPr>
          <a:xfrm>
            <a:off x="8463702" y="554323"/>
            <a:ext cx="2154907" cy="1460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7"/>
          <p:cNvSpPr txBox="1"/>
          <p:nvPr/>
        </p:nvSpPr>
        <p:spPr>
          <a:xfrm>
            <a:off x="5316757" y="5054570"/>
            <a:ext cx="2307371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Comité National D’Ethique de la Santé de Guinée</a:t>
            </a:r>
            <a:endParaRPr b="1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icture containing logo&#10;&#10;Description automatically generated" id="155" name="Google Shape;155;p7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8463701" y="5054571"/>
            <a:ext cx="1691400" cy="1462205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oster of a group of people&#10;&#10;AI-generated content may be incorrect." id="161" name="Google Shape;161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4515" l="0" r="0" t="0"/>
          <a:stretch/>
        </p:blipFill>
        <p:spPr>
          <a:xfrm>
            <a:off x="2767585" y="161163"/>
            <a:ext cx="5779452" cy="653567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93963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9"/>
          <p:cNvSpPr/>
          <p:nvPr/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screenshot of a video&#10;&#10;Description automatically generated" id="169" name="Google Shape;169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2549" y="843181"/>
            <a:ext cx="3122143" cy="2076224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p9"/>
          <p:cNvSpPr/>
          <p:nvPr/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outside&#10;&#10;Description automatically generated" id="171" name="Google Shape;17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81676" y="839814"/>
            <a:ext cx="3252903" cy="2089989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9"/>
          <p:cNvSpPr/>
          <p:nvPr/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tanding outside&#10;&#10;AI-generated content may be incorrect." id="173" name="Google Shape;173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13518" y="856078"/>
            <a:ext cx="3252903" cy="2057461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9"/>
          <p:cNvSpPr/>
          <p:nvPr/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group of people sitting under a tree&#10;&#10;AI-generated content may be incorrect." id="175" name="Google Shape;175;p9"/>
          <p:cNvPicPr preferRelativeResize="0"/>
          <p:nvPr>
            <p:ph idx="1" type="body"/>
          </p:nvPr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549" y="3916685"/>
            <a:ext cx="3104943" cy="213464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9"/>
          <p:cNvSpPr txBox="1"/>
          <p:nvPr>
            <p:ph idx="11" type="ftr"/>
          </p:nvPr>
        </p:nvSpPr>
        <p:spPr>
          <a:xfrm>
            <a:off x="622548" y="6356350"/>
            <a:ext cx="6059605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9"/>
          <p:cNvSpPr/>
          <p:nvPr/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9"/>
          <p:cNvSpPr/>
          <p:nvPr/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A person and person shaking hands outside a building&#10;&#10;Description automatically generated" id="179" name="Google Shape;179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405433" y="4070157"/>
            <a:ext cx="3217333" cy="18982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screenshot of a video&#10;&#10;AI-generated content may be incorrect." id="180" name="Google Shape;180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313518" y="3962860"/>
            <a:ext cx="3252903" cy="20493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2025-06-23T09:11:57Z</dcterms:created>
  <dc:creator>Elysee Nouvet</dc:creator>
</cp:coreProperties>
</file>